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Lst>
  <p:notesMasterIdLst>
    <p:notesMasterId r:id="rId25"/>
  </p:notesMasterIdLst>
  <p:sldIdLst>
    <p:sldId id="259" r:id="rId7"/>
    <p:sldId id="267" r:id="rId8"/>
    <p:sldId id="261" r:id="rId9"/>
    <p:sldId id="281" r:id="rId10"/>
    <p:sldId id="258" r:id="rId11"/>
    <p:sldId id="285" r:id="rId12"/>
    <p:sldId id="280" r:id="rId13"/>
    <p:sldId id="282" r:id="rId14"/>
    <p:sldId id="288" r:id="rId15"/>
    <p:sldId id="295" r:id="rId16"/>
    <p:sldId id="293" r:id="rId17"/>
    <p:sldId id="296" r:id="rId18"/>
    <p:sldId id="297" r:id="rId19"/>
    <p:sldId id="298" r:id="rId20"/>
    <p:sldId id="289" r:id="rId21"/>
    <p:sldId id="290" r:id="rId22"/>
    <p:sldId id="291" r:id="rId23"/>
    <p:sldId id="292" r:id="rId2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0" d="100"/>
          <a:sy n="80" d="100"/>
        </p:scale>
        <p:origin x="8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4000" dirty="0">
                <a:solidFill>
                  <a:schemeClr val="accent1">
                    <a:lumMod val="50000"/>
                  </a:schemeClr>
                </a:solidFill>
              </a:rPr>
              <a:t>LOCATIONS - 2018</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Locations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545-44C5-AE9F-E5A6945E9B2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545-44C5-AE9F-E5A6945E9B2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545-44C5-AE9F-E5A6945E9B2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FB59-48FC-BB2F-D54D5F12BE5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B59-48FC-BB2F-D54D5F12BE5C}"/>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FB59-48FC-BB2F-D54D5F12BE5C}"/>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B59-48FC-BB2F-D54D5F12BE5C}"/>
              </c:ext>
            </c:extLst>
          </c:dPt>
          <c:dLbls>
            <c:dLbl>
              <c:idx val="3"/>
              <c:layout>
                <c:manualLayout>
                  <c:x val="0.12839063867016623"/>
                  <c:y val="8.733417716986131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B59-48FC-BB2F-D54D5F12BE5C}"/>
                </c:ext>
              </c:extLst>
            </c:dLbl>
            <c:dLbl>
              <c:idx val="4"/>
              <c:layout>
                <c:manualLayout>
                  <c:x val="9.6484470691163574E-2"/>
                  <c:y val="0.1548745431660774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B59-48FC-BB2F-D54D5F12BE5C}"/>
                </c:ext>
              </c:extLst>
            </c:dLbl>
            <c:dLbl>
              <c:idx val="5"/>
              <c:layout>
                <c:manualLayout>
                  <c:x val="5.0898622047244095E-2"/>
                  <c:y val="0.1367328105676249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B59-48FC-BB2F-D54D5F12BE5C}"/>
                </c:ext>
              </c:extLst>
            </c:dLbl>
            <c:dLbl>
              <c:idx val="6"/>
              <c:layout>
                <c:manualLayout>
                  <c:x val="1.5877187226596676E-2"/>
                  <c:y val="0.1058060996573412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B59-48FC-BB2F-D54D5F12BE5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Sheet1!$A$2:$A$8</c:f>
              <c:strCache>
                <c:ptCount val="7"/>
                <c:pt idx="0">
                  <c:v>Commerce</c:v>
                </c:pt>
                <c:pt idx="1">
                  <c:v>Businesses</c:v>
                </c:pt>
                <c:pt idx="2">
                  <c:v>Educational</c:v>
                </c:pt>
                <c:pt idx="3">
                  <c:v>Health Care</c:v>
                </c:pt>
                <c:pt idx="4">
                  <c:v>Open Space</c:v>
                </c:pt>
                <c:pt idx="5">
                  <c:v>Govt. </c:v>
                </c:pt>
                <c:pt idx="6">
                  <c:v>House of Worship</c:v>
                </c:pt>
              </c:strCache>
            </c:strRef>
          </c:cat>
          <c:val>
            <c:numRef>
              <c:f>Sheet1!$B$2:$B$8</c:f>
              <c:numCache>
                <c:formatCode>General</c:formatCode>
                <c:ptCount val="7"/>
                <c:pt idx="0">
                  <c:v>9</c:v>
                </c:pt>
                <c:pt idx="1">
                  <c:v>7</c:v>
                </c:pt>
                <c:pt idx="2">
                  <c:v>5</c:v>
                </c:pt>
                <c:pt idx="3">
                  <c:v>2</c:v>
                </c:pt>
                <c:pt idx="4">
                  <c:v>2</c:v>
                </c:pt>
                <c:pt idx="5">
                  <c:v>1</c:v>
                </c:pt>
                <c:pt idx="6">
                  <c:v>1</c:v>
                </c:pt>
              </c:numCache>
            </c:numRef>
          </c:val>
          <c:extLst>
            <c:ext xmlns:c16="http://schemas.microsoft.com/office/drawing/2014/chart" uri="{C3380CC4-5D6E-409C-BE32-E72D297353CC}">
              <c16:uniqueId val="{00000000-FB59-48FC-BB2F-D54D5F12BE5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FAAB5AF-0B1C-47BD-AFF0-9E18B493B594}" type="datetimeFigureOut">
              <a:rPr lang="en-US" smtClean="0"/>
              <a:t>10/15/2020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1FC1F73-00F2-42B6-965E-170F4B115216}" type="slidenum">
              <a:rPr lang="en-US" smtClean="0"/>
              <a:t>‹#›</a:t>
            </a:fld>
            <a:endParaRPr lang="en-US"/>
          </a:p>
        </p:txBody>
      </p:sp>
    </p:spTree>
    <p:extLst>
      <p:ext uri="{BB962C8B-B14F-4D97-AF65-F5344CB8AC3E}">
        <p14:creationId xmlns:p14="http://schemas.microsoft.com/office/powerpoint/2010/main" val="46535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FC1F73-00F2-42B6-965E-170F4B115216}" type="slidenum">
              <a:rPr lang="en-US" smtClean="0"/>
              <a:t>1</a:t>
            </a:fld>
            <a:endParaRPr lang="en-US"/>
          </a:p>
        </p:txBody>
      </p:sp>
    </p:spTree>
    <p:extLst>
      <p:ext uri="{BB962C8B-B14F-4D97-AF65-F5344CB8AC3E}">
        <p14:creationId xmlns:p14="http://schemas.microsoft.com/office/powerpoint/2010/main" val="317834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Derivations of same approach</a:t>
            </a:r>
          </a:p>
        </p:txBody>
      </p:sp>
      <p:sp>
        <p:nvSpPr>
          <p:cNvPr id="4" name="Slide Number Placeholder 3"/>
          <p:cNvSpPr>
            <a:spLocks noGrp="1"/>
          </p:cNvSpPr>
          <p:nvPr>
            <p:ph type="sldNum" sz="quarter" idx="5"/>
          </p:nvPr>
        </p:nvSpPr>
        <p:spPr/>
        <p:txBody>
          <a:bodyPr/>
          <a:lstStyle/>
          <a:p>
            <a:fld id="{51FC1F73-00F2-42B6-965E-170F4B115216}" type="slidenum">
              <a:rPr lang="en-US" smtClean="0"/>
              <a:t>12</a:t>
            </a:fld>
            <a:endParaRPr lang="en-US"/>
          </a:p>
        </p:txBody>
      </p:sp>
    </p:spTree>
    <p:extLst>
      <p:ext uri="{BB962C8B-B14F-4D97-AF65-F5344CB8AC3E}">
        <p14:creationId xmlns:p14="http://schemas.microsoft.com/office/powerpoint/2010/main" val="19395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in close proximity to shooter when he starts shooting, running may not be a good option.</a:t>
            </a:r>
          </a:p>
          <a:p>
            <a:r>
              <a:rPr lang="en-US" dirty="0"/>
              <a:t>If shooter is blocking only exit, but is not close to you or you’re not in his line of sight yet, hiding or barricading yourself somewhere might be your best first option.</a:t>
            </a:r>
          </a:p>
          <a:p>
            <a:r>
              <a:rPr lang="en-US" dirty="0"/>
              <a:t>Have to be fluid with choices and willing and able to change course quickly.</a:t>
            </a:r>
          </a:p>
          <a:p>
            <a:r>
              <a:rPr lang="en-US" dirty="0"/>
              <a:t>When possible coordinate actions with others.</a:t>
            </a:r>
          </a:p>
        </p:txBody>
      </p:sp>
      <p:sp>
        <p:nvSpPr>
          <p:cNvPr id="4" name="Slide Number Placeholder 3"/>
          <p:cNvSpPr>
            <a:spLocks noGrp="1"/>
          </p:cNvSpPr>
          <p:nvPr>
            <p:ph type="sldNum" sz="quarter" idx="5"/>
          </p:nvPr>
        </p:nvSpPr>
        <p:spPr/>
        <p:txBody>
          <a:bodyPr/>
          <a:lstStyle/>
          <a:p>
            <a:fld id="{51FC1F73-00F2-42B6-965E-170F4B115216}" type="slidenum">
              <a:rPr lang="en-US" smtClean="0"/>
              <a:t>13</a:t>
            </a:fld>
            <a:endParaRPr lang="en-US"/>
          </a:p>
        </p:txBody>
      </p:sp>
    </p:spTree>
    <p:extLst>
      <p:ext uri="{BB962C8B-B14F-4D97-AF65-F5344CB8AC3E}">
        <p14:creationId xmlns:p14="http://schemas.microsoft.com/office/powerpoint/2010/main" val="11399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FBI resources</a:t>
            </a:r>
          </a:p>
        </p:txBody>
      </p:sp>
      <p:sp>
        <p:nvSpPr>
          <p:cNvPr id="4" name="Slide Number Placeholder 3"/>
          <p:cNvSpPr>
            <a:spLocks noGrp="1"/>
          </p:cNvSpPr>
          <p:nvPr>
            <p:ph type="sldNum" sz="quarter" idx="5"/>
          </p:nvPr>
        </p:nvSpPr>
        <p:spPr/>
        <p:txBody>
          <a:bodyPr/>
          <a:lstStyle/>
          <a:p>
            <a:fld id="{51FC1F73-00F2-42B6-965E-170F4B115216}" type="slidenum">
              <a:rPr lang="en-US" smtClean="0"/>
              <a:t>15</a:t>
            </a:fld>
            <a:endParaRPr lang="en-US"/>
          </a:p>
        </p:txBody>
      </p:sp>
    </p:spTree>
    <p:extLst>
      <p:ext uri="{BB962C8B-B14F-4D97-AF65-F5344CB8AC3E}">
        <p14:creationId xmlns:p14="http://schemas.microsoft.com/office/powerpoint/2010/main" val="89442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Homeland Security</a:t>
            </a:r>
          </a:p>
        </p:txBody>
      </p:sp>
      <p:sp>
        <p:nvSpPr>
          <p:cNvPr id="4" name="Slide Number Placeholder 3"/>
          <p:cNvSpPr>
            <a:spLocks noGrp="1"/>
          </p:cNvSpPr>
          <p:nvPr>
            <p:ph type="sldNum" sz="quarter" idx="5"/>
          </p:nvPr>
        </p:nvSpPr>
        <p:spPr/>
        <p:txBody>
          <a:bodyPr/>
          <a:lstStyle/>
          <a:p>
            <a:fld id="{51FC1F73-00F2-42B6-965E-170F4B115216}" type="slidenum">
              <a:rPr lang="en-US" smtClean="0"/>
              <a:t>16</a:t>
            </a:fld>
            <a:endParaRPr lang="en-US"/>
          </a:p>
        </p:txBody>
      </p:sp>
    </p:spTree>
    <p:extLst>
      <p:ext uri="{BB962C8B-B14F-4D97-AF65-F5344CB8AC3E}">
        <p14:creationId xmlns:p14="http://schemas.microsoft.com/office/powerpoint/2010/main" val="392154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events in Walmart in El Paso, Gilroy, CA Garlic Festival, and entertainment district in Dayton showcase why it is important to think of this ahead of time. None of those victims thought something like this could ever happen to them either. (Examples used here will, unfortunately, likely need to be updated to reflect the most recent shootings).</a:t>
            </a:r>
          </a:p>
        </p:txBody>
      </p:sp>
      <p:sp>
        <p:nvSpPr>
          <p:cNvPr id="4" name="Slide Number Placeholder 3"/>
          <p:cNvSpPr>
            <a:spLocks noGrp="1"/>
          </p:cNvSpPr>
          <p:nvPr>
            <p:ph type="sldNum" sz="quarter" idx="5"/>
          </p:nvPr>
        </p:nvSpPr>
        <p:spPr/>
        <p:txBody>
          <a:bodyPr/>
          <a:lstStyle/>
          <a:p>
            <a:fld id="{51FC1F73-00F2-42B6-965E-170F4B115216}" type="slidenum">
              <a:rPr lang="en-US" smtClean="0"/>
              <a:t>2</a:t>
            </a:fld>
            <a:endParaRPr lang="en-US"/>
          </a:p>
        </p:txBody>
      </p:sp>
    </p:spTree>
    <p:extLst>
      <p:ext uri="{BB962C8B-B14F-4D97-AF65-F5344CB8AC3E}">
        <p14:creationId xmlns:p14="http://schemas.microsoft.com/office/powerpoint/2010/main" val="3345807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Implicit in this definition is that the assailant is using a gun. “Mass shootings” are classified as those with 4 or </a:t>
            </a:r>
            <a:r>
              <a:rPr lang="en-US"/>
              <a:t>more victims. </a:t>
            </a:r>
            <a:endParaRPr lang="en-US" dirty="0"/>
          </a:p>
        </p:txBody>
      </p:sp>
      <p:sp>
        <p:nvSpPr>
          <p:cNvPr id="4" name="Slide Number Placeholder 3"/>
          <p:cNvSpPr>
            <a:spLocks noGrp="1"/>
          </p:cNvSpPr>
          <p:nvPr>
            <p:ph type="sldNum" sz="quarter" idx="5"/>
          </p:nvPr>
        </p:nvSpPr>
        <p:spPr/>
        <p:txBody>
          <a:bodyPr/>
          <a:lstStyle/>
          <a:p>
            <a:fld id="{51FC1F73-00F2-42B6-965E-170F4B115216}" type="slidenum">
              <a:rPr lang="en-US" smtClean="0"/>
              <a:t>3</a:t>
            </a:fld>
            <a:endParaRPr lang="en-US"/>
          </a:p>
        </p:txBody>
      </p:sp>
    </p:spTree>
    <p:extLst>
      <p:ext uri="{BB962C8B-B14F-4D97-AF65-F5344CB8AC3E}">
        <p14:creationId xmlns:p14="http://schemas.microsoft.com/office/powerpoint/2010/main" val="2270320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FBI has numerous studies out on Active Shooters, this is the most recent. . . Statistics from the next few slides come from this report. </a:t>
            </a:r>
          </a:p>
        </p:txBody>
      </p:sp>
      <p:sp>
        <p:nvSpPr>
          <p:cNvPr id="4" name="Slide Number Placeholder 3"/>
          <p:cNvSpPr>
            <a:spLocks noGrp="1"/>
          </p:cNvSpPr>
          <p:nvPr>
            <p:ph type="sldNum" sz="quarter" idx="5"/>
          </p:nvPr>
        </p:nvSpPr>
        <p:spPr/>
        <p:txBody>
          <a:bodyPr/>
          <a:lstStyle/>
          <a:p>
            <a:fld id="{51FC1F73-00F2-42B6-965E-170F4B115216}" type="slidenum">
              <a:rPr lang="en-US" smtClean="0"/>
              <a:t>4</a:t>
            </a:fld>
            <a:endParaRPr lang="en-US"/>
          </a:p>
        </p:txBody>
      </p:sp>
    </p:spTree>
    <p:extLst>
      <p:ext uri="{BB962C8B-B14F-4D97-AF65-F5344CB8AC3E}">
        <p14:creationId xmlns:p14="http://schemas.microsoft.com/office/powerpoint/2010/main" val="1375955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frequency, high severity incidents.</a:t>
            </a:r>
          </a:p>
          <a:p>
            <a:r>
              <a:rPr lang="en-US" dirty="0"/>
              <a:t>Primarily male perpetrators. </a:t>
            </a:r>
          </a:p>
        </p:txBody>
      </p:sp>
      <p:sp>
        <p:nvSpPr>
          <p:cNvPr id="4" name="Slide Number Placeholder 3"/>
          <p:cNvSpPr>
            <a:spLocks noGrp="1"/>
          </p:cNvSpPr>
          <p:nvPr>
            <p:ph type="sldNum" sz="quarter" idx="5"/>
          </p:nvPr>
        </p:nvSpPr>
        <p:spPr/>
        <p:txBody>
          <a:bodyPr/>
          <a:lstStyle/>
          <a:p>
            <a:pPr defTabSz="966612">
              <a:defRPr/>
            </a:pPr>
            <a:fld id="{5097E4B3-1196-4ABA-B3A4-468298DC58C1}" type="slidenum">
              <a:rPr lang="en-US">
                <a:solidFill>
                  <a:prstClr val="black"/>
                </a:solidFill>
                <a:latin typeface="Calibri"/>
              </a:rPr>
              <a:pPr defTabSz="966612">
                <a:defRPr/>
              </a:pPr>
              <a:t>5</a:t>
            </a:fld>
            <a:endParaRPr lang="en-US">
              <a:solidFill>
                <a:prstClr val="black"/>
              </a:solidFill>
              <a:latin typeface="Calibri"/>
            </a:endParaRPr>
          </a:p>
        </p:txBody>
      </p:sp>
    </p:spTree>
    <p:extLst>
      <p:ext uri="{BB962C8B-B14F-4D97-AF65-F5344CB8AC3E}">
        <p14:creationId xmlns:p14="http://schemas.microsoft.com/office/powerpoint/2010/main" val="2090811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“Commerce” means businesses generally open to the public, Ex., restaurants, grocery stores, malls, etc.</a:t>
            </a:r>
          </a:p>
          <a:p>
            <a:r>
              <a:rPr lang="en-US" dirty="0"/>
              <a:t>“Business” means places where the public is generally not permitted, Ex. warehouses, offices, etc. </a:t>
            </a:r>
          </a:p>
        </p:txBody>
      </p:sp>
      <p:sp>
        <p:nvSpPr>
          <p:cNvPr id="4" name="Slide Number Placeholder 3"/>
          <p:cNvSpPr>
            <a:spLocks noGrp="1"/>
          </p:cNvSpPr>
          <p:nvPr>
            <p:ph type="sldNum" sz="quarter" idx="5"/>
          </p:nvPr>
        </p:nvSpPr>
        <p:spPr/>
        <p:txBody>
          <a:bodyPr/>
          <a:lstStyle/>
          <a:p>
            <a:fld id="{51FC1F73-00F2-42B6-965E-170F4B115216}" type="slidenum">
              <a:rPr lang="en-US" smtClean="0"/>
              <a:t>6</a:t>
            </a:fld>
            <a:endParaRPr lang="en-US"/>
          </a:p>
        </p:txBody>
      </p:sp>
    </p:spTree>
    <p:extLst>
      <p:ext uri="{BB962C8B-B14F-4D97-AF65-F5344CB8AC3E}">
        <p14:creationId xmlns:p14="http://schemas.microsoft.com/office/powerpoint/2010/main" val="59762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solidFill>
                  <a:schemeClr val="accent1">
                    <a:lumMod val="50000"/>
                  </a:schemeClr>
                </a:solidFill>
              </a:rPr>
              <a:t>27 incidents met the criteria of a mass shooting (4 or more victims) in 2018.</a:t>
            </a:r>
          </a:p>
        </p:txBody>
      </p:sp>
      <p:sp>
        <p:nvSpPr>
          <p:cNvPr id="4" name="Slide Number Placeholder 3"/>
          <p:cNvSpPr>
            <a:spLocks noGrp="1"/>
          </p:cNvSpPr>
          <p:nvPr>
            <p:ph type="sldNum" sz="quarter" idx="10"/>
          </p:nvPr>
        </p:nvSpPr>
        <p:spPr/>
        <p:txBody>
          <a:bodyPr/>
          <a:lstStyle/>
          <a:p>
            <a:pPr defTabSz="966612">
              <a:defRPr/>
            </a:pPr>
            <a:fld id="{5097E4B3-1196-4ABA-B3A4-468298DC58C1}" type="slidenum">
              <a:rPr lang="en-US">
                <a:solidFill>
                  <a:prstClr val="black"/>
                </a:solidFill>
                <a:latin typeface="Calibri"/>
              </a:rPr>
              <a:pPr defTabSz="966612">
                <a:defRPr/>
              </a:pPr>
              <a:t>7</a:t>
            </a:fld>
            <a:endParaRPr lang="en-US">
              <a:solidFill>
                <a:prstClr val="black"/>
              </a:solidFill>
              <a:latin typeface="Calibri"/>
            </a:endParaRPr>
          </a:p>
        </p:txBody>
      </p:sp>
    </p:spTree>
    <p:extLst>
      <p:ext uri="{BB962C8B-B14F-4D97-AF65-F5344CB8AC3E}">
        <p14:creationId xmlns:p14="http://schemas.microsoft.com/office/powerpoint/2010/main" val="4202381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Also workplaces, movie theaters, graduation parties, . . . </a:t>
            </a:r>
          </a:p>
          <a:p>
            <a:endParaRPr lang="en-US" dirty="0"/>
          </a:p>
        </p:txBody>
      </p:sp>
      <p:sp>
        <p:nvSpPr>
          <p:cNvPr id="4" name="Slide Number Placeholder 3"/>
          <p:cNvSpPr>
            <a:spLocks noGrp="1"/>
          </p:cNvSpPr>
          <p:nvPr>
            <p:ph type="sldNum" sz="quarter" idx="5"/>
          </p:nvPr>
        </p:nvSpPr>
        <p:spPr/>
        <p:txBody>
          <a:bodyPr/>
          <a:lstStyle/>
          <a:p>
            <a:pPr defTabSz="966612">
              <a:defRPr/>
            </a:pPr>
            <a:fld id="{5097E4B3-1196-4ABA-B3A4-468298DC58C1}" type="slidenum">
              <a:rPr lang="en-US">
                <a:solidFill>
                  <a:prstClr val="black"/>
                </a:solidFill>
                <a:latin typeface="Calibri"/>
              </a:rPr>
              <a:pPr defTabSz="966612">
                <a:defRPr/>
              </a:pPr>
              <a:t>8</a:t>
            </a:fld>
            <a:endParaRPr lang="en-US">
              <a:solidFill>
                <a:prstClr val="black"/>
              </a:solidFill>
              <a:latin typeface="Calibri"/>
            </a:endParaRPr>
          </a:p>
        </p:txBody>
      </p:sp>
    </p:spTree>
    <p:extLst>
      <p:ext uri="{BB962C8B-B14F-4D97-AF65-F5344CB8AC3E}">
        <p14:creationId xmlns:p14="http://schemas.microsoft.com/office/powerpoint/2010/main" val="266437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job is to survive until law enforcement arrives. </a:t>
            </a:r>
          </a:p>
        </p:txBody>
      </p:sp>
      <p:sp>
        <p:nvSpPr>
          <p:cNvPr id="4" name="Slide Number Placeholder 3"/>
          <p:cNvSpPr>
            <a:spLocks noGrp="1"/>
          </p:cNvSpPr>
          <p:nvPr>
            <p:ph type="sldNum" sz="quarter" idx="5"/>
          </p:nvPr>
        </p:nvSpPr>
        <p:spPr/>
        <p:txBody>
          <a:bodyPr/>
          <a:lstStyle/>
          <a:p>
            <a:fld id="{51FC1F73-00F2-42B6-965E-170F4B115216}" type="slidenum">
              <a:rPr lang="en-US" smtClean="0"/>
              <a:t>9</a:t>
            </a:fld>
            <a:endParaRPr lang="en-US"/>
          </a:p>
        </p:txBody>
      </p:sp>
    </p:spTree>
    <p:extLst>
      <p:ext uri="{BB962C8B-B14F-4D97-AF65-F5344CB8AC3E}">
        <p14:creationId xmlns:p14="http://schemas.microsoft.com/office/powerpoint/2010/main" val="1233037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chor="b" anchorCtr="0"/>
          <a:lstStyle>
            <a:lvl1pPr algn="l">
              <a:defRPr cap="all" baseline="0">
                <a:solidFill>
                  <a:srgbClr val="005172"/>
                </a:solidFill>
              </a:defRPr>
            </a:lvl1pPr>
          </a:lstStyle>
          <a:p>
            <a:r>
              <a:rPr lang="en-US" dirty="0"/>
              <a:t>CLICK TO EDIT MASTER TITLE STYLE</a:t>
            </a:r>
          </a:p>
        </p:txBody>
      </p:sp>
      <p:sp>
        <p:nvSpPr>
          <p:cNvPr id="3" name="Subtitle 2"/>
          <p:cNvSpPr>
            <a:spLocks noGrp="1"/>
          </p:cNvSpPr>
          <p:nvPr>
            <p:ph type="subTitle" idx="1"/>
          </p:nvPr>
        </p:nvSpPr>
        <p:spPr>
          <a:xfrm>
            <a:off x="685800" y="3657600"/>
            <a:ext cx="6400800" cy="1752600"/>
          </a:xfrm>
        </p:spPr>
        <p:txBody>
          <a:bodyPr/>
          <a:lstStyle>
            <a:lvl1pPr marL="0" indent="0" algn="l">
              <a:buNone/>
              <a:defRPr>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49" name="Straight Connector 48"/>
          <p:cNvCxnSpPr/>
          <p:nvPr userDrawn="1"/>
        </p:nvCxnSpPr>
        <p:spPr>
          <a:xfrm>
            <a:off x="685800" y="3657600"/>
            <a:ext cx="7848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24951"/>
            <a:ext cx="1885388" cy="818049"/>
          </a:xfrm>
          <a:prstGeom prst="rect">
            <a:avLst/>
          </a:prstGeom>
        </p:spPr>
      </p:pic>
      <p:sp>
        <p:nvSpPr>
          <p:cNvPr id="8" name="Footer Placeholder 4"/>
          <p:cNvSpPr txBox="1">
            <a:spLocks/>
          </p:cNvSpPr>
          <p:nvPr userDrawn="1"/>
        </p:nvSpPr>
        <p:spPr>
          <a:xfrm>
            <a:off x="304800" y="5791202"/>
            <a:ext cx="8610600" cy="990598"/>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Copyright © 2019 The Cincinnati Insurance Companies. All rights reserved. Do not reproduce or post online, in whole or in part, without written permission. </a:t>
            </a:r>
            <a:r>
              <a:rPr lang="en-US" sz="900" i="0" kern="1200" dirty="0">
                <a:solidFill>
                  <a:schemeClr val="tx1"/>
                </a:solidFill>
                <a:effectLst/>
                <a:latin typeface="Arial" pitchFamily="34" charset="0"/>
                <a:ea typeface="+mn-ea"/>
                <a:cs typeface="Arial" pitchFamily="34" charset="0"/>
              </a:rPr>
              <a:t>This loss control information is advisory only. The author assumes no responsibility for management or control of loss control activities. Not all exposures are identified in this article.  </a:t>
            </a:r>
            <a:r>
              <a:rPr lang="en-US" sz="900" dirty="0">
                <a:solidFill>
                  <a:schemeClr val="tx1"/>
                </a:solidFill>
              </a:rPr>
              <a:t>This presentation is not intended as legal or other professional advice. It is intended to provide an opportunity for discussion of some options on how to react during an active shooter situation that are endorsed by various law enforcement agencies. </a:t>
            </a:r>
          </a:p>
          <a:p>
            <a:pPr algn="l"/>
            <a:endParaRPr lang="en-US" sz="1200" dirty="0">
              <a:solidFill>
                <a:schemeClr val="tx1"/>
              </a:solidFill>
            </a:endParaRPr>
          </a:p>
        </p:txBody>
      </p:sp>
      <p:pic>
        <p:nvPicPr>
          <p:cNvPr id="7"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14" y="0"/>
            <a:ext cx="91551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55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a:t>
            </a:fld>
            <a:endParaRPr lang="en-US"/>
          </a:p>
        </p:txBody>
      </p:sp>
    </p:spTree>
    <p:extLst>
      <p:ext uri="{BB962C8B-B14F-4D97-AF65-F5344CB8AC3E}">
        <p14:creationId xmlns:p14="http://schemas.microsoft.com/office/powerpoint/2010/main" val="336101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a:t>
            </a:fld>
            <a:endParaRPr lang="en-US"/>
          </a:p>
        </p:txBody>
      </p:sp>
    </p:spTree>
    <p:extLst>
      <p:ext uri="{BB962C8B-B14F-4D97-AF65-F5344CB8AC3E}">
        <p14:creationId xmlns:p14="http://schemas.microsoft.com/office/powerpoint/2010/main" val="218230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chor="b" anchorCtr="0"/>
          <a:lstStyle>
            <a:lvl1pPr algn="l">
              <a:defRPr cap="all" baseline="0">
                <a:solidFill>
                  <a:srgbClr val="005172"/>
                </a:solidFill>
              </a:defRPr>
            </a:lvl1pPr>
          </a:lstStyle>
          <a:p>
            <a:r>
              <a:rPr lang="en-US" dirty="0"/>
              <a:t>CLICK TO EDIT MASTER TITLE STYLE</a:t>
            </a:r>
          </a:p>
        </p:txBody>
      </p:sp>
      <p:sp>
        <p:nvSpPr>
          <p:cNvPr id="3" name="Subtitle 2"/>
          <p:cNvSpPr>
            <a:spLocks noGrp="1"/>
          </p:cNvSpPr>
          <p:nvPr>
            <p:ph type="subTitle" idx="1"/>
          </p:nvPr>
        </p:nvSpPr>
        <p:spPr>
          <a:xfrm>
            <a:off x="685800" y="3657600"/>
            <a:ext cx="6400800" cy="1752600"/>
          </a:xfrm>
        </p:spPr>
        <p:txBody>
          <a:bodyPr/>
          <a:lstStyle>
            <a:lvl1pPr marL="0" indent="0" algn="l">
              <a:buNone/>
              <a:defRPr>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49" name="Straight Connector 48"/>
          <p:cNvCxnSpPr/>
          <p:nvPr userDrawn="1"/>
        </p:nvCxnSpPr>
        <p:spPr>
          <a:xfrm>
            <a:off x="685800" y="3657600"/>
            <a:ext cx="7848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24951"/>
            <a:ext cx="1885388" cy="818049"/>
          </a:xfrm>
          <a:prstGeom prst="rect">
            <a:avLst/>
          </a:prstGeom>
        </p:spPr>
      </p:pic>
      <p:sp>
        <p:nvSpPr>
          <p:cNvPr id="8" name="Footer Placeholder 4"/>
          <p:cNvSpPr txBox="1">
            <a:spLocks/>
          </p:cNvSpPr>
          <p:nvPr userDrawn="1"/>
        </p:nvSpPr>
        <p:spPr>
          <a:xfrm>
            <a:off x="457200" y="5562600"/>
            <a:ext cx="8610600" cy="533400"/>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200" dirty="0">
              <a:solidFill>
                <a:schemeClr val="tx1"/>
              </a:solidFill>
            </a:endParaRPr>
          </a:p>
          <a:p>
            <a:pPr algn="l"/>
            <a:endParaRPr lang="en-US" sz="1200" dirty="0">
              <a:solidFill>
                <a:schemeClr val="tx1"/>
              </a:solidFill>
            </a:endParaRPr>
          </a:p>
          <a:p>
            <a:pPr algn="l"/>
            <a:endParaRPr lang="en-US" sz="1200" dirty="0">
              <a:solidFill>
                <a:schemeClr val="tx1"/>
              </a:solidFill>
            </a:endParaRPr>
          </a:p>
          <a:p>
            <a:pPr algn="l"/>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Copyright © 2019 The Cincinnati Insurance Companies. All rights reserved. Do not reproduce or post online,</a:t>
            </a:r>
            <a:br>
              <a:rPr lang="en-US" sz="1200" dirty="0">
                <a:solidFill>
                  <a:schemeClr val="tx1"/>
                </a:solidFill>
              </a:rPr>
            </a:br>
            <a:r>
              <a:rPr lang="en-US" sz="1200" dirty="0">
                <a:solidFill>
                  <a:schemeClr val="tx1"/>
                </a:solidFill>
              </a:rPr>
              <a:t>in whole or in part, without written permission. </a:t>
            </a:r>
            <a:r>
              <a:rPr lang="en-US" sz="1200" i="0" kern="1200" dirty="0">
                <a:solidFill>
                  <a:schemeClr val="tx1"/>
                </a:solidFill>
                <a:effectLst/>
                <a:latin typeface="Arial" pitchFamily="34" charset="0"/>
                <a:ea typeface="+mn-ea"/>
                <a:cs typeface="Arial" pitchFamily="34" charset="0"/>
              </a:rPr>
              <a:t>This loss control information is advisory only. The author assumes no responsibility for management or control of loss control activities. Not all exposures are identified in this article. </a:t>
            </a:r>
          </a:p>
          <a:p>
            <a:pPr algn="l"/>
            <a:r>
              <a:rPr lang="en-US" sz="1200" dirty="0">
                <a:solidFill>
                  <a:schemeClr val="tx1"/>
                </a:solidFill>
              </a:rPr>
              <a:t>This presentation is not intended as legal or other professional advice. It is intended to provide an opportunity for discussion of some options on how to react during an active shooter situation that are endorsed by various law enforcement agencies. </a:t>
            </a:r>
          </a:p>
          <a:p>
            <a:pPr algn="l"/>
            <a:endParaRPr lang="en-US" sz="1200" dirty="0">
              <a:solidFill>
                <a:schemeClr val="tx1"/>
              </a:solidFill>
            </a:endParaRPr>
          </a:p>
        </p:txBody>
      </p:sp>
      <p:pic>
        <p:nvPicPr>
          <p:cNvPr id="7"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14" y="0"/>
            <a:ext cx="91551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289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p:txBody>
          <a:bodyPr anchor="b" anchorCtr="0"/>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accent1">
                  <a:lumMod val="50000"/>
                </a:schemeClr>
              </a:buClr>
              <a:buFont typeface="Arial" pitchFamily="34" charset="0"/>
              <a:buChar char="►"/>
              <a:defRPr/>
            </a:lvl1pPr>
            <a:lvl2pPr>
              <a:buClr>
                <a:schemeClr val="accent1">
                  <a:lumMod val="50000"/>
                </a:schemeClr>
              </a:buClr>
              <a:defRPr/>
            </a:lvl2pPr>
            <a:lvl3pPr>
              <a:buClr>
                <a:schemeClr val="accent1">
                  <a:lumMod val="50000"/>
                </a:schemeClr>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rgbClr val="5F5F5F"/>
                </a:solidFill>
              </a:defRPr>
            </a:lvl1pPr>
          </a:lstStyle>
          <a:p>
            <a:endParaRPr lang="en-US" dirty="0"/>
          </a:p>
        </p:txBody>
      </p:sp>
      <p:sp>
        <p:nvSpPr>
          <p:cNvPr id="5" name="Footer Placeholder 4"/>
          <p:cNvSpPr>
            <a:spLocks noGrp="1"/>
          </p:cNvSpPr>
          <p:nvPr>
            <p:ph type="ftr" sz="quarter" idx="11"/>
          </p:nvPr>
        </p:nvSpPr>
        <p:spPr/>
        <p:txBody>
          <a:bodyPr/>
          <a:lstStyle>
            <a:lvl1pPr>
              <a:defRPr>
                <a:solidFill>
                  <a:srgbClr val="5F5F5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A3A277AC-8DC1-49BA-8A2F-0C14281930FD}" type="slidenum">
              <a:rPr lang="en-US" smtClean="0"/>
              <a:pPr/>
              <a:t>‹#›</a:t>
            </a:fld>
            <a:endParaRPr lang="en-US" dirty="0"/>
          </a:p>
        </p:txBody>
      </p:sp>
    </p:spTree>
    <p:extLst>
      <p:ext uri="{BB962C8B-B14F-4D97-AF65-F5344CB8AC3E}">
        <p14:creationId xmlns:p14="http://schemas.microsoft.com/office/powerpoint/2010/main" val="452160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hasCustomPrompt="1"/>
          </p:nvPr>
        </p:nvSpPr>
        <p:spPr>
          <a:xfrm>
            <a:off x="722313" y="3743325"/>
            <a:ext cx="7772400" cy="1362075"/>
          </a:xfrm>
        </p:spPr>
        <p:txBody>
          <a:bodyPr anchor="t">
            <a:normAutofit/>
          </a:bodyPr>
          <a:lstStyle>
            <a:lvl1pPr algn="l">
              <a:defRPr sz="1600" b="0" cap="none">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idx="1" hasCustomPrompt="1"/>
          </p:nvPr>
        </p:nvSpPr>
        <p:spPr>
          <a:xfrm>
            <a:off x="722313" y="2133600"/>
            <a:ext cx="7772400" cy="1500187"/>
          </a:xfrm>
        </p:spPr>
        <p:txBody>
          <a:bodyPr anchor="b">
            <a:normAutofit/>
          </a:bodyPr>
          <a:lstStyle>
            <a:lvl1pPr marL="0" indent="0">
              <a:buNone/>
              <a:defRPr sz="2400" cap="all"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3A277AC-8DC1-49BA-8A2F-0C14281930FD}" type="slidenum">
              <a:rPr lang="en-US" smtClean="0"/>
              <a:t>‹#›</a:t>
            </a:fld>
            <a:endParaRPr lang="en-US"/>
          </a:p>
        </p:txBody>
      </p:sp>
      <p:cxnSp>
        <p:nvCxnSpPr>
          <p:cNvPr id="10" name="Straight Connector 9"/>
          <p:cNvCxnSpPr/>
          <p:nvPr userDrawn="1"/>
        </p:nvCxnSpPr>
        <p:spPr>
          <a:xfrm>
            <a:off x="685800" y="3646487"/>
            <a:ext cx="7848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1">
                    <a:lumMod val="50000"/>
                  </a:schemeClr>
                </a:solidFill>
                <a:latin typeface="Arial" pitchFamily="34" charset="0"/>
                <a:cs typeface="Arial" pitchFamily="34" charset="0"/>
              </a:defRPr>
            </a:lvl1pPr>
          </a:lstStyle>
          <a:p>
            <a:endParaRPr lang="en-US" dirty="0"/>
          </a:p>
        </p:txBody>
      </p:sp>
      <p:sp>
        <p:nvSpPr>
          <p:cNvPr id="12"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1">
                    <a:lumMod val="50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582849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1600"/>
            </a:lvl1pPr>
            <a:lvl2pPr>
              <a:defRPr sz="14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1600"/>
            </a:lvl1pPr>
            <a:lvl2pPr>
              <a:defRPr sz="14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A277AC-8DC1-49BA-8A2F-0C14281930FD}" type="slidenum">
              <a:rPr lang="en-US" smtClean="0"/>
              <a:t>‹#›</a:t>
            </a:fld>
            <a:endParaRPr lang="en-US"/>
          </a:p>
        </p:txBody>
      </p:sp>
    </p:spTree>
    <p:extLst>
      <p:ext uri="{BB962C8B-B14F-4D97-AF65-F5344CB8AC3E}">
        <p14:creationId xmlns:p14="http://schemas.microsoft.com/office/powerpoint/2010/main" val="1972058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600"/>
            </a:lvl1pPr>
            <a:lvl2pPr>
              <a:defRPr sz="1400"/>
            </a:lvl2pPr>
            <a:lvl3pPr>
              <a:defRPr sz="1200"/>
            </a:lvl3pPr>
            <a:lvl4pPr>
              <a:defRPr sz="1000"/>
            </a:lvl4pPr>
            <a:lvl5pPr>
              <a:defRPr sz="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600"/>
            </a:lvl1pPr>
            <a:lvl2pPr>
              <a:defRPr sz="1400"/>
            </a:lvl2pPr>
            <a:lvl3pPr>
              <a:defRPr sz="1200"/>
            </a:lvl3pPr>
            <a:lvl4pPr>
              <a:defRPr sz="1000"/>
            </a:lvl4pPr>
            <a:lvl5pPr>
              <a:defRPr sz="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A277AC-8DC1-49BA-8A2F-0C14281930FD}" type="slidenum">
              <a:rPr lang="en-US" smtClean="0"/>
              <a:t>‹#›</a:t>
            </a:fld>
            <a:endParaRPr lang="en-US"/>
          </a:p>
        </p:txBody>
      </p:sp>
    </p:spTree>
    <p:extLst>
      <p:ext uri="{BB962C8B-B14F-4D97-AF65-F5344CB8AC3E}">
        <p14:creationId xmlns:p14="http://schemas.microsoft.com/office/powerpoint/2010/main" val="3445203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A277AC-8DC1-49BA-8A2F-0C14281930FD}" type="slidenum">
              <a:rPr lang="en-US" smtClean="0"/>
              <a:t>‹#›</a:t>
            </a:fld>
            <a:endParaRPr lang="en-US"/>
          </a:p>
        </p:txBody>
      </p:sp>
    </p:spTree>
    <p:extLst>
      <p:ext uri="{BB962C8B-B14F-4D97-AF65-F5344CB8AC3E}">
        <p14:creationId xmlns:p14="http://schemas.microsoft.com/office/powerpoint/2010/main" val="662360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Tree>
    <p:extLst>
      <p:ext uri="{BB962C8B-B14F-4D97-AF65-F5344CB8AC3E}">
        <p14:creationId xmlns:p14="http://schemas.microsoft.com/office/powerpoint/2010/main" val="708001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1600"/>
            </a:lvl1pPr>
            <a:lvl2pPr>
              <a:defRPr sz="1400"/>
            </a:lvl2pPr>
            <a:lvl3pPr>
              <a:defRPr sz="1200"/>
            </a:lvl3pPr>
            <a:lvl4pPr>
              <a:defRPr sz="1000"/>
            </a:lvl4pPr>
            <a:lvl5pP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A277AC-8DC1-49BA-8A2F-0C14281930FD}" type="slidenum">
              <a:rPr lang="en-US" smtClean="0"/>
              <a:t>‹#›</a:t>
            </a:fld>
            <a:endParaRPr lang="en-US"/>
          </a:p>
        </p:txBody>
      </p:sp>
    </p:spTree>
    <p:extLst>
      <p:ext uri="{BB962C8B-B14F-4D97-AF65-F5344CB8AC3E}">
        <p14:creationId xmlns:p14="http://schemas.microsoft.com/office/powerpoint/2010/main" val="3407898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p:txBody>
          <a:bodyPr anchor="b" anchorCtr="0"/>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accent1">
                  <a:lumMod val="50000"/>
                </a:schemeClr>
              </a:buClr>
              <a:buFont typeface="Arial" pitchFamily="34" charset="0"/>
              <a:buChar char="►"/>
              <a:defRPr/>
            </a:lvl1pPr>
            <a:lvl2pPr>
              <a:buClr>
                <a:schemeClr val="accent1">
                  <a:lumMod val="50000"/>
                </a:schemeClr>
              </a:buClr>
              <a:defRPr/>
            </a:lvl2pPr>
            <a:lvl3pPr>
              <a:buClr>
                <a:schemeClr val="accent1">
                  <a:lumMod val="50000"/>
                </a:schemeClr>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rgbClr val="5F5F5F"/>
                </a:solidFill>
              </a:defRPr>
            </a:lvl1pPr>
          </a:lstStyle>
          <a:p>
            <a:endParaRPr lang="en-US" dirty="0"/>
          </a:p>
        </p:txBody>
      </p:sp>
      <p:sp>
        <p:nvSpPr>
          <p:cNvPr id="5" name="Footer Placeholder 4"/>
          <p:cNvSpPr>
            <a:spLocks noGrp="1"/>
          </p:cNvSpPr>
          <p:nvPr>
            <p:ph type="ftr" sz="quarter" idx="11"/>
          </p:nvPr>
        </p:nvSpPr>
        <p:spPr/>
        <p:txBody>
          <a:bodyPr/>
          <a:lstStyle>
            <a:lvl1pPr>
              <a:defRPr>
                <a:solidFill>
                  <a:srgbClr val="5F5F5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A3A277AC-8DC1-49BA-8A2F-0C14281930FD}" type="slidenum">
              <a:rPr lang="en-US" smtClean="0"/>
              <a:pPr/>
              <a:t>‹#›</a:t>
            </a:fld>
            <a:endParaRPr lang="en-US" dirty="0"/>
          </a:p>
        </p:txBody>
      </p:sp>
    </p:spTree>
    <p:extLst>
      <p:ext uri="{BB962C8B-B14F-4D97-AF65-F5344CB8AC3E}">
        <p14:creationId xmlns:p14="http://schemas.microsoft.com/office/powerpoint/2010/main" val="2136080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A277AC-8DC1-49BA-8A2F-0C14281930FD}" type="slidenum">
              <a:rPr lang="en-US" smtClean="0"/>
              <a:t>‹#›</a:t>
            </a:fld>
            <a:endParaRPr lang="en-US"/>
          </a:p>
        </p:txBody>
      </p:sp>
    </p:spTree>
    <p:extLst>
      <p:ext uri="{BB962C8B-B14F-4D97-AF65-F5344CB8AC3E}">
        <p14:creationId xmlns:p14="http://schemas.microsoft.com/office/powerpoint/2010/main" val="1205256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t>‹#›</a:t>
            </a:fld>
            <a:endParaRPr lang="en-US"/>
          </a:p>
        </p:txBody>
      </p:sp>
    </p:spTree>
    <p:extLst>
      <p:ext uri="{BB962C8B-B14F-4D97-AF65-F5344CB8AC3E}">
        <p14:creationId xmlns:p14="http://schemas.microsoft.com/office/powerpoint/2010/main" val="368330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t>‹#›</a:t>
            </a:fld>
            <a:endParaRPr lang="en-US"/>
          </a:p>
        </p:txBody>
      </p:sp>
    </p:spTree>
    <p:extLst>
      <p:ext uri="{BB962C8B-B14F-4D97-AF65-F5344CB8AC3E}">
        <p14:creationId xmlns:p14="http://schemas.microsoft.com/office/powerpoint/2010/main" val="1322357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0199E-B5A2-466F-83FF-BCED424AAC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875E4C-E5D1-4F52-8CBE-F4A57D3C658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3FDC81-93B1-4DC6-A6A1-C5C568F9D592}"/>
              </a:ext>
            </a:extLst>
          </p:cNvPr>
          <p:cNvSpPr>
            <a:spLocks noGrp="1"/>
          </p:cNvSpPr>
          <p:nvPr>
            <p:ph type="dt" sz="half" idx="10"/>
          </p:nvPr>
        </p:nvSpPr>
        <p:spPr/>
        <p:txBody>
          <a:bodyPr/>
          <a:lstStyle/>
          <a:p>
            <a:fld id="{144E9555-F062-4184-B8AC-B0572A6CD194}" type="datetimeFigureOut">
              <a:rPr lang="en-US" smtClean="0"/>
              <a:t>10/15/2020</a:t>
            </a:fld>
            <a:endParaRPr lang="en-US"/>
          </a:p>
        </p:txBody>
      </p:sp>
      <p:sp>
        <p:nvSpPr>
          <p:cNvPr id="5" name="Footer Placeholder 4">
            <a:extLst>
              <a:ext uri="{FF2B5EF4-FFF2-40B4-BE49-F238E27FC236}">
                <a16:creationId xmlns:a16="http://schemas.microsoft.com/office/drawing/2014/main" id="{9B656E01-C823-4B49-9BB2-ECBCC0710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4BB9F-573D-4B42-84C5-FFCAC0E5E816}"/>
              </a:ext>
            </a:extLst>
          </p:cNvPr>
          <p:cNvSpPr>
            <a:spLocks noGrp="1"/>
          </p:cNvSpPr>
          <p:nvPr>
            <p:ph type="sldNum" sz="quarter" idx="12"/>
          </p:nvPr>
        </p:nvSpPr>
        <p:spPr/>
        <p:txBody>
          <a:bodyPr/>
          <a:lstStyle/>
          <a:p>
            <a:fld id="{9CE826DE-B8C0-48CF-B238-8E121BA67E24}" type="slidenum">
              <a:rPr lang="en-US" smtClean="0"/>
              <a:t>‹#›</a:t>
            </a:fld>
            <a:endParaRPr lang="en-US"/>
          </a:p>
        </p:txBody>
      </p:sp>
    </p:spTree>
    <p:extLst>
      <p:ext uri="{BB962C8B-B14F-4D97-AF65-F5344CB8AC3E}">
        <p14:creationId xmlns:p14="http://schemas.microsoft.com/office/powerpoint/2010/main" val="32775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B32D-6AFF-492B-A546-E180014DBC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3C6764-0A2F-425D-9CF1-70FA703884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E085F-C1D9-4C7B-AEF7-76BCB0B406D5}"/>
              </a:ext>
            </a:extLst>
          </p:cNvPr>
          <p:cNvSpPr>
            <a:spLocks noGrp="1"/>
          </p:cNvSpPr>
          <p:nvPr>
            <p:ph type="dt" sz="half" idx="10"/>
          </p:nvPr>
        </p:nvSpPr>
        <p:spPr/>
        <p:txBody>
          <a:bodyPr/>
          <a:lstStyle/>
          <a:p>
            <a:fld id="{144E9555-F062-4184-B8AC-B0572A6CD194}" type="datetimeFigureOut">
              <a:rPr lang="en-US" smtClean="0"/>
              <a:t>10/15/2020</a:t>
            </a:fld>
            <a:endParaRPr lang="en-US"/>
          </a:p>
        </p:txBody>
      </p:sp>
      <p:sp>
        <p:nvSpPr>
          <p:cNvPr id="5" name="Footer Placeholder 4">
            <a:extLst>
              <a:ext uri="{FF2B5EF4-FFF2-40B4-BE49-F238E27FC236}">
                <a16:creationId xmlns:a16="http://schemas.microsoft.com/office/drawing/2014/main" id="{CC2A7D80-D291-43AA-A7B9-F6B219FD9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08C9B-4147-4592-9F97-5A1EA305F704}"/>
              </a:ext>
            </a:extLst>
          </p:cNvPr>
          <p:cNvSpPr>
            <a:spLocks noGrp="1"/>
          </p:cNvSpPr>
          <p:nvPr>
            <p:ph type="sldNum" sz="quarter" idx="12"/>
          </p:nvPr>
        </p:nvSpPr>
        <p:spPr/>
        <p:txBody>
          <a:bodyPr/>
          <a:lstStyle/>
          <a:p>
            <a:fld id="{9CE826DE-B8C0-48CF-B238-8E121BA67E24}" type="slidenum">
              <a:rPr lang="en-US" smtClean="0"/>
              <a:t>‹#›</a:t>
            </a:fld>
            <a:endParaRPr lang="en-US"/>
          </a:p>
        </p:txBody>
      </p:sp>
    </p:spTree>
    <p:extLst>
      <p:ext uri="{BB962C8B-B14F-4D97-AF65-F5344CB8AC3E}">
        <p14:creationId xmlns:p14="http://schemas.microsoft.com/office/powerpoint/2010/main" val="1882153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6A03-0112-472D-B28A-1002998E5C3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ABF4BF-A9FA-46E2-AA55-FDFEA7D018B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5FD6A8-013F-461D-A4B5-3A9E06C93E72}"/>
              </a:ext>
            </a:extLst>
          </p:cNvPr>
          <p:cNvSpPr>
            <a:spLocks noGrp="1"/>
          </p:cNvSpPr>
          <p:nvPr>
            <p:ph type="dt" sz="half" idx="10"/>
          </p:nvPr>
        </p:nvSpPr>
        <p:spPr/>
        <p:txBody>
          <a:bodyPr/>
          <a:lstStyle/>
          <a:p>
            <a:fld id="{144E9555-F062-4184-B8AC-B0572A6CD194}" type="datetimeFigureOut">
              <a:rPr lang="en-US" smtClean="0"/>
              <a:t>10/15/2020</a:t>
            </a:fld>
            <a:endParaRPr lang="en-US"/>
          </a:p>
        </p:txBody>
      </p:sp>
      <p:sp>
        <p:nvSpPr>
          <p:cNvPr id="5" name="Footer Placeholder 4">
            <a:extLst>
              <a:ext uri="{FF2B5EF4-FFF2-40B4-BE49-F238E27FC236}">
                <a16:creationId xmlns:a16="http://schemas.microsoft.com/office/drawing/2014/main" id="{C51233EB-64AE-4984-8915-51400D028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D9C3A-B545-42F7-AD52-C98C73265AD4}"/>
              </a:ext>
            </a:extLst>
          </p:cNvPr>
          <p:cNvSpPr>
            <a:spLocks noGrp="1"/>
          </p:cNvSpPr>
          <p:nvPr>
            <p:ph type="sldNum" sz="quarter" idx="12"/>
          </p:nvPr>
        </p:nvSpPr>
        <p:spPr/>
        <p:txBody>
          <a:bodyPr/>
          <a:lstStyle/>
          <a:p>
            <a:fld id="{9CE826DE-B8C0-48CF-B238-8E121BA67E24}" type="slidenum">
              <a:rPr lang="en-US" smtClean="0"/>
              <a:t>‹#›</a:t>
            </a:fld>
            <a:endParaRPr lang="en-US"/>
          </a:p>
        </p:txBody>
      </p:sp>
    </p:spTree>
    <p:extLst>
      <p:ext uri="{BB962C8B-B14F-4D97-AF65-F5344CB8AC3E}">
        <p14:creationId xmlns:p14="http://schemas.microsoft.com/office/powerpoint/2010/main" val="1951517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D7A9C-F818-4D68-A890-4052C0BDC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FC6DFD-A75D-42F7-A0AD-B5CA86286E85}"/>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088B4-5D81-4BF8-A340-7F7E25958E07}"/>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A970E5-FA88-4118-A92D-DE0573FF5F15}"/>
              </a:ext>
            </a:extLst>
          </p:cNvPr>
          <p:cNvSpPr>
            <a:spLocks noGrp="1"/>
          </p:cNvSpPr>
          <p:nvPr>
            <p:ph type="dt" sz="half" idx="10"/>
          </p:nvPr>
        </p:nvSpPr>
        <p:spPr/>
        <p:txBody>
          <a:bodyPr/>
          <a:lstStyle/>
          <a:p>
            <a:fld id="{144E9555-F062-4184-B8AC-B0572A6CD194}" type="datetimeFigureOut">
              <a:rPr lang="en-US" smtClean="0"/>
              <a:t>10/15/2020</a:t>
            </a:fld>
            <a:endParaRPr lang="en-US"/>
          </a:p>
        </p:txBody>
      </p:sp>
      <p:sp>
        <p:nvSpPr>
          <p:cNvPr id="6" name="Footer Placeholder 5">
            <a:extLst>
              <a:ext uri="{FF2B5EF4-FFF2-40B4-BE49-F238E27FC236}">
                <a16:creationId xmlns:a16="http://schemas.microsoft.com/office/drawing/2014/main" id="{9D110D9C-A4FE-40DC-8F15-23F524889D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541E5A-AABE-4DBF-A0ED-33795ED93D93}"/>
              </a:ext>
            </a:extLst>
          </p:cNvPr>
          <p:cNvSpPr>
            <a:spLocks noGrp="1"/>
          </p:cNvSpPr>
          <p:nvPr>
            <p:ph type="sldNum" sz="quarter" idx="12"/>
          </p:nvPr>
        </p:nvSpPr>
        <p:spPr/>
        <p:txBody>
          <a:bodyPr/>
          <a:lstStyle/>
          <a:p>
            <a:fld id="{9CE826DE-B8C0-48CF-B238-8E121BA67E24}" type="slidenum">
              <a:rPr lang="en-US" smtClean="0"/>
              <a:t>‹#›</a:t>
            </a:fld>
            <a:endParaRPr lang="en-US"/>
          </a:p>
        </p:txBody>
      </p:sp>
    </p:spTree>
    <p:extLst>
      <p:ext uri="{BB962C8B-B14F-4D97-AF65-F5344CB8AC3E}">
        <p14:creationId xmlns:p14="http://schemas.microsoft.com/office/powerpoint/2010/main" val="3620277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802B6-7B2A-4E8B-83BE-BAD34D55199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DD524A-006D-45C7-ABBC-10E0ECE9CE4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17E468-8347-4008-8449-469AA061C871}"/>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FF48CE-4868-4719-BDF5-56A76B108B8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34CA3A-DF34-417F-93C6-56F01855EDA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579704-F0FC-4CC2-B58C-15F115374224}"/>
              </a:ext>
            </a:extLst>
          </p:cNvPr>
          <p:cNvSpPr>
            <a:spLocks noGrp="1"/>
          </p:cNvSpPr>
          <p:nvPr>
            <p:ph type="dt" sz="half" idx="10"/>
          </p:nvPr>
        </p:nvSpPr>
        <p:spPr/>
        <p:txBody>
          <a:bodyPr/>
          <a:lstStyle/>
          <a:p>
            <a:fld id="{144E9555-F062-4184-B8AC-B0572A6CD194}" type="datetimeFigureOut">
              <a:rPr lang="en-US" smtClean="0"/>
              <a:t>10/15/2020</a:t>
            </a:fld>
            <a:endParaRPr lang="en-US"/>
          </a:p>
        </p:txBody>
      </p:sp>
      <p:sp>
        <p:nvSpPr>
          <p:cNvPr id="8" name="Footer Placeholder 7">
            <a:extLst>
              <a:ext uri="{FF2B5EF4-FFF2-40B4-BE49-F238E27FC236}">
                <a16:creationId xmlns:a16="http://schemas.microsoft.com/office/drawing/2014/main" id="{A7792B5D-ACF2-4004-9855-9451C770A9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3416F1-8844-4CC0-A2BE-F833D8E89D2A}"/>
              </a:ext>
            </a:extLst>
          </p:cNvPr>
          <p:cNvSpPr>
            <a:spLocks noGrp="1"/>
          </p:cNvSpPr>
          <p:nvPr>
            <p:ph type="sldNum" sz="quarter" idx="12"/>
          </p:nvPr>
        </p:nvSpPr>
        <p:spPr/>
        <p:txBody>
          <a:bodyPr/>
          <a:lstStyle/>
          <a:p>
            <a:fld id="{9CE826DE-B8C0-48CF-B238-8E121BA67E24}" type="slidenum">
              <a:rPr lang="en-US" smtClean="0"/>
              <a:t>‹#›</a:t>
            </a:fld>
            <a:endParaRPr lang="en-US"/>
          </a:p>
        </p:txBody>
      </p:sp>
    </p:spTree>
    <p:extLst>
      <p:ext uri="{BB962C8B-B14F-4D97-AF65-F5344CB8AC3E}">
        <p14:creationId xmlns:p14="http://schemas.microsoft.com/office/powerpoint/2010/main" val="569601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2F05-F273-48DC-B264-27DF8235ED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D8393B-0F57-4F85-8527-C7E19F86D700}"/>
              </a:ext>
            </a:extLst>
          </p:cNvPr>
          <p:cNvSpPr>
            <a:spLocks noGrp="1"/>
          </p:cNvSpPr>
          <p:nvPr>
            <p:ph type="dt" sz="half" idx="10"/>
          </p:nvPr>
        </p:nvSpPr>
        <p:spPr/>
        <p:txBody>
          <a:bodyPr/>
          <a:lstStyle/>
          <a:p>
            <a:fld id="{144E9555-F062-4184-B8AC-B0572A6CD194}" type="datetimeFigureOut">
              <a:rPr lang="en-US" smtClean="0"/>
              <a:t>10/15/2020</a:t>
            </a:fld>
            <a:endParaRPr lang="en-US"/>
          </a:p>
        </p:txBody>
      </p:sp>
      <p:sp>
        <p:nvSpPr>
          <p:cNvPr id="4" name="Footer Placeholder 3">
            <a:extLst>
              <a:ext uri="{FF2B5EF4-FFF2-40B4-BE49-F238E27FC236}">
                <a16:creationId xmlns:a16="http://schemas.microsoft.com/office/drawing/2014/main" id="{04B54BE1-B967-44C8-9128-6B48B4451C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B37BCC-C8A8-4D9C-A560-D311F9A0DCEF}"/>
              </a:ext>
            </a:extLst>
          </p:cNvPr>
          <p:cNvSpPr>
            <a:spLocks noGrp="1"/>
          </p:cNvSpPr>
          <p:nvPr>
            <p:ph type="sldNum" sz="quarter" idx="12"/>
          </p:nvPr>
        </p:nvSpPr>
        <p:spPr/>
        <p:txBody>
          <a:bodyPr/>
          <a:lstStyle/>
          <a:p>
            <a:fld id="{9CE826DE-B8C0-48CF-B238-8E121BA67E24}" type="slidenum">
              <a:rPr lang="en-US" smtClean="0"/>
              <a:t>‹#›</a:t>
            </a:fld>
            <a:endParaRPr lang="en-US"/>
          </a:p>
        </p:txBody>
      </p:sp>
    </p:spTree>
    <p:extLst>
      <p:ext uri="{BB962C8B-B14F-4D97-AF65-F5344CB8AC3E}">
        <p14:creationId xmlns:p14="http://schemas.microsoft.com/office/powerpoint/2010/main" val="1648754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4B04B6-8198-47DF-8832-20B6660ACEE8}"/>
              </a:ext>
            </a:extLst>
          </p:cNvPr>
          <p:cNvSpPr>
            <a:spLocks noGrp="1"/>
          </p:cNvSpPr>
          <p:nvPr>
            <p:ph type="dt" sz="half" idx="10"/>
          </p:nvPr>
        </p:nvSpPr>
        <p:spPr/>
        <p:txBody>
          <a:bodyPr/>
          <a:lstStyle/>
          <a:p>
            <a:fld id="{144E9555-F062-4184-B8AC-B0572A6CD194}" type="datetimeFigureOut">
              <a:rPr lang="en-US" smtClean="0"/>
              <a:t>10/15/2020</a:t>
            </a:fld>
            <a:endParaRPr lang="en-US"/>
          </a:p>
        </p:txBody>
      </p:sp>
      <p:sp>
        <p:nvSpPr>
          <p:cNvPr id="3" name="Footer Placeholder 2">
            <a:extLst>
              <a:ext uri="{FF2B5EF4-FFF2-40B4-BE49-F238E27FC236}">
                <a16:creationId xmlns:a16="http://schemas.microsoft.com/office/drawing/2014/main" id="{49A07366-1A22-4764-AECC-08C4581C80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B2136E-8972-4425-BD98-6679D3C5CFED}"/>
              </a:ext>
            </a:extLst>
          </p:cNvPr>
          <p:cNvSpPr>
            <a:spLocks noGrp="1"/>
          </p:cNvSpPr>
          <p:nvPr>
            <p:ph type="sldNum" sz="quarter" idx="12"/>
          </p:nvPr>
        </p:nvSpPr>
        <p:spPr/>
        <p:txBody>
          <a:bodyPr/>
          <a:lstStyle/>
          <a:p>
            <a:fld id="{9CE826DE-B8C0-48CF-B238-8E121BA67E24}" type="slidenum">
              <a:rPr lang="en-US" smtClean="0"/>
              <a:t>‹#›</a:t>
            </a:fld>
            <a:endParaRPr lang="en-US"/>
          </a:p>
        </p:txBody>
      </p:sp>
    </p:spTree>
    <p:extLst>
      <p:ext uri="{BB962C8B-B14F-4D97-AF65-F5344CB8AC3E}">
        <p14:creationId xmlns:p14="http://schemas.microsoft.com/office/powerpoint/2010/main" val="244775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hasCustomPrompt="1"/>
          </p:nvPr>
        </p:nvSpPr>
        <p:spPr>
          <a:xfrm>
            <a:off x="722313" y="3743325"/>
            <a:ext cx="7772400" cy="1362075"/>
          </a:xfrm>
        </p:spPr>
        <p:txBody>
          <a:bodyPr anchor="t">
            <a:normAutofit/>
          </a:bodyPr>
          <a:lstStyle>
            <a:lvl1pPr algn="l">
              <a:defRPr sz="1600" b="0" cap="none">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idx="1" hasCustomPrompt="1"/>
          </p:nvPr>
        </p:nvSpPr>
        <p:spPr>
          <a:xfrm>
            <a:off x="722313" y="2133600"/>
            <a:ext cx="7772400" cy="1500187"/>
          </a:xfrm>
        </p:spPr>
        <p:txBody>
          <a:bodyPr anchor="b">
            <a:normAutofit/>
          </a:bodyPr>
          <a:lstStyle>
            <a:lvl1pPr marL="0" indent="0">
              <a:buNone/>
              <a:defRPr sz="2400" cap="all"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3A277AC-8DC1-49BA-8A2F-0C14281930FD}" type="slidenum">
              <a:rPr lang="en-US" smtClean="0"/>
              <a:pPr/>
              <a:t>‹#›</a:t>
            </a:fld>
            <a:endParaRPr lang="en-US"/>
          </a:p>
        </p:txBody>
      </p:sp>
      <p:cxnSp>
        <p:nvCxnSpPr>
          <p:cNvPr id="10" name="Straight Connector 9"/>
          <p:cNvCxnSpPr/>
          <p:nvPr userDrawn="1"/>
        </p:nvCxnSpPr>
        <p:spPr>
          <a:xfrm>
            <a:off x="685800" y="3646487"/>
            <a:ext cx="7848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1">
                    <a:lumMod val="50000"/>
                  </a:schemeClr>
                </a:solidFill>
                <a:latin typeface="Arial" pitchFamily="34" charset="0"/>
                <a:cs typeface="Arial" pitchFamily="34" charset="0"/>
              </a:defRPr>
            </a:lvl1pPr>
          </a:lstStyle>
          <a:p>
            <a:endParaRPr lang="en-US" dirty="0"/>
          </a:p>
        </p:txBody>
      </p:sp>
      <p:sp>
        <p:nvSpPr>
          <p:cNvPr id="12"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1">
                    <a:lumMod val="50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4004779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C0F7-9970-4FA9-9227-ECF57E2A1C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66EDD7-B677-4D71-96B8-1BFC47BEFA7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514DD8-5B43-4BB8-A0E5-B87E3DBE4A8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FB3C1F-F05E-4495-90BD-2D4730C38634}"/>
              </a:ext>
            </a:extLst>
          </p:cNvPr>
          <p:cNvSpPr>
            <a:spLocks noGrp="1"/>
          </p:cNvSpPr>
          <p:nvPr>
            <p:ph type="dt" sz="half" idx="10"/>
          </p:nvPr>
        </p:nvSpPr>
        <p:spPr/>
        <p:txBody>
          <a:bodyPr/>
          <a:lstStyle/>
          <a:p>
            <a:fld id="{144E9555-F062-4184-B8AC-B0572A6CD194}" type="datetimeFigureOut">
              <a:rPr lang="en-US" smtClean="0"/>
              <a:t>10/15/2020</a:t>
            </a:fld>
            <a:endParaRPr lang="en-US"/>
          </a:p>
        </p:txBody>
      </p:sp>
      <p:sp>
        <p:nvSpPr>
          <p:cNvPr id="6" name="Footer Placeholder 5">
            <a:extLst>
              <a:ext uri="{FF2B5EF4-FFF2-40B4-BE49-F238E27FC236}">
                <a16:creationId xmlns:a16="http://schemas.microsoft.com/office/drawing/2014/main" id="{DE324FB7-4D70-4B14-88FF-D582497796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D4F986-F087-46A8-A103-C9CD2835D62A}"/>
              </a:ext>
            </a:extLst>
          </p:cNvPr>
          <p:cNvSpPr>
            <a:spLocks noGrp="1"/>
          </p:cNvSpPr>
          <p:nvPr>
            <p:ph type="sldNum" sz="quarter" idx="12"/>
          </p:nvPr>
        </p:nvSpPr>
        <p:spPr/>
        <p:txBody>
          <a:bodyPr/>
          <a:lstStyle/>
          <a:p>
            <a:fld id="{9CE826DE-B8C0-48CF-B238-8E121BA67E24}" type="slidenum">
              <a:rPr lang="en-US" smtClean="0"/>
              <a:t>‹#›</a:t>
            </a:fld>
            <a:endParaRPr lang="en-US"/>
          </a:p>
        </p:txBody>
      </p:sp>
    </p:spTree>
    <p:extLst>
      <p:ext uri="{BB962C8B-B14F-4D97-AF65-F5344CB8AC3E}">
        <p14:creationId xmlns:p14="http://schemas.microsoft.com/office/powerpoint/2010/main" val="3390592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8AAC-493E-4531-845B-3F362A131A1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D9B274-4DFF-4DE4-AFFD-0DFC3CC5D27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6C2354-E5C6-4F3E-85F8-8321C273D6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794F01-CA20-4AAE-A78B-61F6B0F104C3}"/>
              </a:ext>
            </a:extLst>
          </p:cNvPr>
          <p:cNvSpPr>
            <a:spLocks noGrp="1"/>
          </p:cNvSpPr>
          <p:nvPr>
            <p:ph type="dt" sz="half" idx="10"/>
          </p:nvPr>
        </p:nvSpPr>
        <p:spPr/>
        <p:txBody>
          <a:bodyPr/>
          <a:lstStyle/>
          <a:p>
            <a:fld id="{144E9555-F062-4184-B8AC-B0572A6CD194}" type="datetimeFigureOut">
              <a:rPr lang="en-US" smtClean="0"/>
              <a:t>10/15/2020</a:t>
            </a:fld>
            <a:endParaRPr lang="en-US"/>
          </a:p>
        </p:txBody>
      </p:sp>
      <p:sp>
        <p:nvSpPr>
          <p:cNvPr id="6" name="Footer Placeholder 5">
            <a:extLst>
              <a:ext uri="{FF2B5EF4-FFF2-40B4-BE49-F238E27FC236}">
                <a16:creationId xmlns:a16="http://schemas.microsoft.com/office/drawing/2014/main" id="{C1EA54B8-2E7E-4F5B-B83A-A4306FF79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DEE4F-75D7-4F13-AA8F-2C57BB7F3B7F}"/>
              </a:ext>
            </a:extLst>
          </p:cNvPr>
          <p:cNvSpPr>
            <a:spLocks noGrp="1"/>
          </p:cNvSpPr>
          <p:nvPr>
            <p:ph type="sldNum" sz="quarter" idx="12"/>
          </p:nvPr>
        </p:nvSpPr>
        <p:spPr/>
        <p:txBody>
          <a:bodyPr/>
          <a:lstStyle/>
          <a:p>
            <a:fld id="{9CE826DE-B8C0-48CF-B238-8E121BA67E24}" type="slidenum">
              <a:rPr lang="en-US" smtClean="0"/>
              <a:t>‹#›</a:t>
            </a:fld>
            <a:endParaRPr lang="en-US"/>
          </a:p>
        </p:txBody>
      </p:sp>
    </p:spTree>
    <p:extLst>
      <p:ext uri="{BB962C8B-B14F-4D97-AF65-F5344CB8AC3E}">
        <p14:creationId xmlns:p14="http://schemas.microsoft.com/office/powerpoint/2010/main" val="2061626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4A30E-21A3-454D-9FF1-D145B96B1A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2BAE6F-3444-47F4-B4F7-29B92F0EA4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E50F5-488D-4489-9EF6-E04EBCCA25EB}"/>
              </a:ext>
            </a:extLst>
          </p:cNvPr>
          <p:cNvSpPr>
            <a:spLocks noGrp="1"/>
          </p:cNvSpPr>
          <p:nvPr>
            <p:ph type="dt" sz="half" idx="10"/>
          </p:nvPr>
        </p:nvSpPr>
        <p:spPr/>
        <p:txBody>
          <a:bodyPr/>
          <a:lstStyle/>
          <a:p>
            <a:fld id="{144E9555-F062-4184-B8AC-B0572A6CD194}" type="datetimeFigureOut">
              <a:rPr lang="en-US" smtClean="0"/>
              <a:t>10/15/2020</a:t>
            </a:fld>
            <a:endParaRPr lang="en-US"/>
          </a:p>
        </p:txBody>
      </p:sp>
      <p:sp>
        <p:nvSpPr>
          <p:cNvPr id="5" name="Footer Placeholder 4">
            <a:extLst>
              <a:ext uri="{FF2B5EF4-FFF2-40B4-BE49-F238E27FC236}">
                <a16:creationId xmlns:a16="http://schemas.microsoft.com/office/drawing/2014/main" id="{096684FA-5DFF-42CD-B652-C7414AF9F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F250A-367C-4D9B-8C36-66E373C86C1E}"/>
              </a:ext>
            </a:extLst>
          </p:cNvPr>
          <p:cNvSpPr>
            <a:spLocks noGrp="1"/>
          </p:cNvSpPr>
          <p:nvPr>
            <p:ph type="sldNum" sz="quarter" idx="12"/>
          </p:nvPr>
        </p:nvSpPr>
        <p:spPr/>
        <p:txBody>
          <a:bodyPr/>
          <a:lstStyle/>
          <a:p>
            <a:fld id="{9CE826DE-B8C0-48CF-B238-8E121BA67E24}" type="slidenum">
              <a:rPr lang="en-US" smtClean="0"/>
              <a:t>‹#›</a:t>
            </a:fld>
            <a:endParaRPr lang="en-US"/>
          </a:p>
        </p:txBody>
      </p:sp>
    </p:spTree>
    <p:extLst>
      <p:ext uri="{BB962C8B-B14F-4D97-AF65-F5344CB8AC3E}">
        <p14:creationId xmlns:p14="http://schemas.microsoft.com/office/powerpoint/2010/main" val="2937711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091A8D-5711-4B3B-A81D-8CCFA04281A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E777B3-10E0-4A18-9CFA-14091EF53327}"/>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255CB-0DEB-460C-AB38-CC6DF1CBFC9F}"/>
              </a:ext>
            </a:extLst>
          </p:cNvPr>
          <p:cNvSpPr>
            <a:spLocks noGrp="1"/>
          </p:cNvSpPr>
          <p:nvPr>
            <p:ph type="dt" sz="half" idx="10"/>
          </p:nvPr>
        </p:nvSpPr>
        <p:spPr/>
        <p:txBody>
          <a:bodyPr/>
          <a:lstStyle/>
          <a:p>
            <a:fld id="{144E9555-F062-4184-B8AC-B0572A6CD194}" type="datetimeFigureOut">
              <a:rPr lang="en-US" smtClean="0"/>
              <a:t>10/15/2020</a:t>
            </a:fld>
            <a:endParaRPr lang="en-US"/>
          </a:p>
        </p:txBody>
      </p:sp>
      <p:sp>
        <p:nvSpPr>
          <p:cNvPr id="5" name="Footer Placeholder 4">
            <a:extLst>
              <a:ext uri="{FF2B5EF4-FFF2-40B4-BE49-F238E27FC236}">
                <a16:creationId xmlns:a16="http://schemas.microsoft.com/office/drawing/2014/main" id="{B533D94E-F184-4695-BA8F-11362A0CA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5AB5D-0D38-4014-8163-581498F5EFAB}"/>
              </a:ext>
            </a:extLst>
          </p:cNvPr>
          <p:cNvSpPr>
            <a:spLocks noGrp="1"/>
          </p:cNvSpPr>
          <p:nvPr>
            <p:ph type="sldNum" sz="quarter" idx="12"/>
          </p:nvPr>
        </p:nvSpPr>
        <p:spPr/>
        <p:txBody>
          <a:bodyPr/>
          <a:lstStyle/>
          <a:p>
            <a:fld id="{9CE826DE-B8C0-48CF-B238-8E121BA67E24}" type="slidenum">
              <a:rPr lang="en-US" smtClean="0"/>
              <a:t>‹#›</a:t>
            </a:fld>
            <a:endParaRPr lang="en-US"/>
          </a:p>
        </p:txBody>
      </p:sp>
    </p:spTree>
    <p:extLst>
      <p:ext uri="{BB962C8B-B14F-4D97-AF65-F5344CB8AC3E}">
        <p14:creationId xmlns:p14="http://schemas.microsoft.com/office/powerpoint/2010/main" val="399737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1600"/>
            </a:lvl1pPr>
            <a:lvl2pPr>
              <a:defRPr sz="14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1600"/>
            </a:lvl1pPr>
            <a:lvl2pPr>
              <a:defRPr sz="14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A277AC-8DC1-49BA-8A2F-0C14281930FD}" type="slidenum">
              <a:rPr lang="en-US" smtClean="0"/>
              <a:pPr/>
              <a:t>‹#›</a:t>
            </a:fld>
            <a:endParaRPr lang="en-US"/>
          </a:p>
        </p:txBody>
      </p:sp>
    </p:spTree>
    <p:extLst>
      <p:ext uri="{BB962C8B-B14F-4D97-AF65-F5344CB8AC3E}">
        <p14:creationId xmlns:p14="http://schemas.microsoft.com/office/powerpoint/2010/main" val="195071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600"/>
            </a:lvl1pPr>
            <a:lvl2pPr>
              <a:defRPr sz="1400"/>
            </a:lvl2pPr>
            <a:lvl3pPr>
              <a:defRPr sz="1200"/>
            </a:lvl3pPr>
            <a:lvl4pPr>
              <a:defRPr sz="1000"/>
            </a:lvl4pPr>
            <a:lvl5pPr>
              <a:defRPr sz="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600"/>
            </a:lvl1pPr>
            <a:lvl2pPr>
              <a:defRPr sz="1400"/>
            </a:lvl2pPr>
            <a:lvl3pPr>
              <a:defRPr sz="1200"/>
            </a:lvl3pPr>
            <a:lvl4pPr>
              <a:defRPr sz="1000"/>
            </a:lvl4pPr>
            <a:lvl5pPr>
              <a:defRPr sz="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A277AC-8DC1-49BA-8A2F-0C14281930FD}" type="slidenum">
              <a:rPr lang="en-US" smtClean="0"/>
              <a:pPr/>
              <a:t>‹#›</a:t>
            </a:fld>
            <a:endParaRPr lang="en-US"/>
          </a:p>
        </p:txBody>
      </p:sp>
    </p:spTree>
    <p:extLst>
      <p:ext uri="{BB962C8B-B14F-4D97-AF65-F5344CB8AC3E}">
        <p14:creationId xmlns:p14="http://schemas.microsoft.com/office/powerpoint/2010/main" val="82723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A277AC-8DC1-49BA-8A2F-0C14281930FD}" type="slidenum">
              <a:rPr lang="en-US" smtClean="0"/>
              <a:pPr/>
              <a:t>‹#›</a:t>
            </a:fld>
            <a:endParaRPr lang="en-US"/>
          </a:p>
        </p:txBody>
      </p:sp>
    </p:spTree>
    <p:extLst>
      <p:ext uri="{BB962C8B-B14F-4D97-AF65-F5344CB8AC3E}">
        <p14:creationId xmlns:p14="http://schemas.microsoft.com/office/powerpoint/2010/main" val="36206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A277AC-8DC1-49BA-8A2F-0C14281930FD}" type="slidenum">
              <a:rPr lang="en-US" smtClean="0"/>
              <a:pPr/>
              <a:t>‹#›</a:t>
            </a:fld>
            <a:endParaRPr lang="en-US"/>
          </a:p>
        </p:txBody>
      </p:sp>
    </p:spTree>
    <p:extLst>
      <p:ext uri="{BB962C8B-B14F-4D97-AF65-F5344CB8AC3E}">
        <p14:creationId xmlns:p14="http://schemas.microsoft.com/office/powerpoint/2010/main" val="256291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1600"/>
            </a:lvl1pPr>
            <a:lvl2pPr>
              <a:defRPr sz="1400"/>
            </a:lvl2pPr>
            <a:lvl3pPr>
              <a:defRPr sz="1200"/>
            </a:lvl3pPr>
            <a:lvl4pPr>
              <a:defRPr sz="1000"/>
            </a:lvl4pPr>
            <a:lvl5pP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A277AC-8DC1-49BA-8A2F-0C14281930FD}" type="slidenum">
              <a:rPr lang="en-US" smtClean="0"/>
              <a:pPr/>
              <a:t>‹#›</a:t>
            </a:fld>
            <a:endParaRPr lang="en-US"/>
          </a:p>
        </p:txBody>
      </p:sp>
    </p:spTree>
    <p:extLst>
      <p:ext uri="{BB962C8B-B14F-4D97-AF65-F5344CB8AC3E}">
        <p14:creationId xmlns:p14="http://schemas.microsoft.com/office/powerpoint/2010/main" val="1656355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A277AC-8DC1-49BA-8A2F-0C14281930FD}" type="slidenum">
              <a:rPr lang="en-US" smtClean="0"/>
              <a:pPr/>
              <a:t>‹#›</a:t>
            </a:fld>
            <a:endParaRPr lang="en-US"/>
          </a:p>
        </p:txBody>
      </p:sp>
    </p:spTree>
    <p:extLst>
      <p:ext uri="{BB962C8B-B14F-4D97-AF65-F5344CB8AC3E}">
        <p14:creationId xmlns:p14="http://schemas.microsoft.com/office/powerpoint/2010/main" val="192453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A3A277AC-8DC1-49BA-8A2F-0C14281930FD}" type="slidenum">
              <a:rPr lang="en-US" smtClean="0"/>
              <a:pPr/>
              <a:t>‹#›</a:t>
            </a:fld>
            <a:endParaRPr lang="en-US" dirty="0"/>
          </a:p>
        </p:txBody>
      </p:sp>
    </p:spTree>
    <p:extLst>
      <p:ext uri="{BB962C8B-B14F-4D97-AF65-F5344CB8AC3E}">
        <p14:creationId xmlns:p14="http://schemas.microsoft.com/office/powerpoint/2010/main" val="1936638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spcBef>
          <a:spcPct val="0"/>
        </a:spcBef>
        <a:buNone/>
        <a:defRPr sz="3200" kern="1200">
          <a:solidFill>
            <a:srgbClr val="004D7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04D71"/>
        </a:buClr>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4D71"/>
        </a:buClr>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4D71"/>
        </a:buClr>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4D71"/>
        </a:buClr>
        <a:buFont typeface="Arial" pitchFamily="34" charset="0"/>
        <a:buChar char="–"/>
        <a:defRPr sz="1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4D71"/>
        </a:buClr>
        <a:buFont typeface="Arial" pitchFamily="34" charset="0"/>
        <a:buChar char="»"/>
        <a:defRPr sz="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A3A277AC-8DC1-49BA-8A2F-0C14281930FD}" type="slidenum">
              <a:rPr lang="en-US" smtClean="0"/>
              <a:pPr/>
              <a:t>‹#›</a:t>
            </a:fld>
            <a:endParaRPr lang="en-US" dirty="0"/>
          </a:p>
        </p:txBody>
      </p:sp>
    </p:spTree>
    <p:extLst>
      <p:ext uri="{BB962C8B-B14F-4D97-AF65-F5344CB8AC3E}">
        <p14:creationId xmlns:p14="http://schemas.microsoft.com/office/powerpoint/2010/main" val="5061713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spcBef>
          <a:spcPct val="0"/>
        </a:spcBef>
        <a:buNone/>
        <a:defRPr sz="3200" kern="1200">
          <a:solidFill>
            <a:srgbClr val="004D7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04D71"/>
        </a:buClr>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4D71"/>
        </a:buClr>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4D71"/>
        </a:buClr>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4D71"/>
        </a:buClr>
        <a:buFont typeface="Arial" pitchFamily="34" charset="0"/>
        <a:buChar char="–"/>
        <a:defRPr sz="1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4D71"/>
        </a:buClr>
        <a:buFont typeface="Arial" pitchFamily="34" charset="0"/>
        <a:buChar char="»"/>
        <a:defRPr sz="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30CF8-495E-4F44-90DC-9A5617B2430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8E75C2-5418-4E77-B7F1-7A4DC1D3AB3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F8B069-2172-4329-93B7-CABA5413216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4E9555-F062-4184-B8AC-B0572A6CD194}" type="datetimeFigureOut">
              <a:rPr lang="en-US" smtClean="0"/>
              <a:t>10/15/2020</a:t>
            </a:fld>
            <a:endParaRPr lang="en-US"/>
          </a:p>
        </p:txBody>
      </p:sp>
      <p:sp>
        <p:nvSpPr>
          <p:cNvPr id="5" name="Footer Placeholder 4">
            <a:extLst>
              <a:ext uri="{FF2B5EF4-FFF2-40B4-BE49-F238E27FC236}">
                <a16:creationId xmlns:a16="http://schemas.microsoft.com/office/drawing/2014/main" id="{11144044-A956-4496-AC57-1F33C240B78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BF4E96-C5E6-46BF-BB11-F4018480C1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826DE-B8C0-48CF-B238-8E121BA67E24}" type="slidenum">
              <a:rPr lang="en-US" smtClean="0"/>
              <a:t>‹#›</a:t>
            </a:fld>
            <a:endParaRPr lang="en-US"/>
          </a:p>
        </p:txBody>
      </p:sp>
    </p:spTree>
    <p:extLst>
      <p:ext uri="{BB962C8B-B14F-4D97-AF65-F5344CB8AC3E}">
        <p14:creationId xmlns:p14="http://schemas.microsoft.com/office/powerpoint/2010/main" val="23923548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activeshooter.lasd.org/ASdownload.html"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https://www.fbi.gov/about/partnerships/office-of-partner-engagement/active-shooter-resourc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https://www.dhs.gov/cisa/active-shooter-preparednes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ready.gov/active-shooter"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5462" y="2965142"/>
            <a:ext cx="6014744" cy="1398531"/>
          </a:xfrm>
        </p:spPr>
        <p:txBody>
          <a:bodyPr>
            <a:normAutofit/>
          </a:bodyPr>
          <a:lstStyle/>
          <a:p>
            <a:pPr algn="ctr"/>
            <a:r>
              <a:rPr lang="en-US" sz="4000" b="1" dirty="0"/>
              <a:t>Surviving an Active Shooter Event</a:t>
            </a:r>
            <a:endParaRPr lang="en-US" sz="2000" dirty="0"/>
          </a:p>
        </p:txBody>
      </p:sp>
      <p:sp>
        <p:nvSpPr>
          <p:cNvPr id="3" name="Subtitle 2"/>
          <p:cNvSpPr>
            <a:spLocks noGrp="1"/>
          </p:cNvSpPr>
          <p:nvPr>
            <p:ph type="subTitle" idx="1"/>
          </p:nvPr>
        </p:nvSpPr>
        <p:spPr>
          <a:xfrm>
            <a:off x="4101483" y="4439174"/>
            <a:ext cx="4520953" cy="834162"/>
          </a:xfrm>
        </p:spPr>
        <p:txBody>
          <a:bodyPr/>
          <a:lstStyle/>
          <a:p>
            <a:r>
              <a:rPr lang="en-US" dirty="0"/>
              <a:t>		Loss Control Department</a:t>
            </a:r>
          </a:p>
        </p:txBody>
      </p:sp>
    </p:spTree>
    <p:extLst>
      <p:ext uri="{BB962C8B-B14F-4D97-AF65-F5344CB8AC3E}">
        <p14:creationId xmlns:p14="http://schemas.microsoft.com/office/powerpoint/2010/main" val="593361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2D8158-2C07-4C56-B472-970ACC16F563}"/>
              </a:ext>
            </a:extLst>
          </p:cNvPr>
          <p:cNvSpPr txBox="1"/>
          <p:nvPr/>
        </p:nvSpPr>
        <p:spPr>
          <a:xfrm>
            <a:off x="665825" y="479394"/>
            <a:ext cx="8118876" cy="132343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4472C4">
                    <a:lumMod val="50000"/>
                  </a:srgbClr>
                </a:solidFill>
                <a:effectLst/>
                <a:uLnTx/>
                <a:uFillTx/>
              </a:rPr>
              <a:t>While Still Rare, It Is Imperative To Be Prepared</a:t>
            </a:r>
          </a:p>
        </p:txBody>
      </p:sp>
      <p:sp>
        <p:nvSpPr>
          <p:cNvPr id="3" name="TextBox 2">
            <a:extLst>
              <a:ext uri="{FF2B5EF4-FFF2-40B4-BE49-F238E27FC236}">
                <a16:creationId xmlns:a16="http://schemas.microsoft.com/office/drawing/2014/main" id="{C96B2C51-8926-442E-96FA-102515C4997C}"/>
              </a:ext>
            </a:extLst>
          </p:cNvPr>
          <p:cNvSpPr txBox="1"/>
          <p:nvPr/>
        </p:nvSpPr>
        <p:spPr>
          <a:xfrm>
            <a:off x="559293" y="2237173"/>
            <a:ext cx="3826276" cy="2308324"/>
          </a:xfrm>
          <a:prstGeom prst="rect">
            <a:avLst/>
          </a:prstGeom>
          <a:solidFill>
            <a:srgbClr val="E7E6E6">
              <a:lumMod val="90000"/>
            </a:srgbClr>
          </a:solidFill>
          <a:ln>
            <a:solidFill>
              <a:srgbClr val="4472C4">
                <a:lumMod val="50000"/>
              </a:srgbClr>
            </a:solidFill>
          </a:ln>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600" b="0" i="0" u="none" strike="noStrike" kern="0" cap="none" spc="0" normalizeH="0" baseline="0" noProof="0" dirty="0">
                <a:ln>
                  <a:noFill/>
                </a:ln>
                <a:solidFill>
                  <a:srgbClr val="4472C4">
                    <a:lumMod val="50000"/>
                  </a:srgbClr>
                </a:solidFill>
                <a:effectLst/>
                <a:uLnTx/>
                <a:uFillTx/>
              </a:rPr>
              <a:t>Fire drills</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600" b="0" i="0" u="none" strike="noStrike" kern="0" cap="none" spc="0" normalizeH="0" baseline="0" noProof="0" dirty="0">
                <a:ln>
                  <a:noFill/>
                </a:ln>
                <a:solidFill>
                  <a:srgbClr val="4472C4">
                    <a:lumMod val="50000"/>
                  </a:srgbClr>
                </a:solidFill>
                <a:effectLst/>
                <a:uLnTx/>
                <a:uFillTx/>
              </a:rPr>
              <a:t>Tornado drills</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600" b="0" i="0" u="none" strike="noStrike" kern="0" cap="none" spc="0" normalizeH="0" baseline="0" noProof="0" dirty="0">
                <a:ln>
                  <a:noFill/>
                </a:ln>
                <a:solidFill>
                  <a:srgbClr val="4472C4">
                    <a:lumMod val="50000"/>
                  </a:srgbClr>
                </a:solidFill>
                <a:effectLst/>
                <a:uLnTx/>
                <a:uFillTx/>
              </a:rPr>
              <a:t>Active shooter drills</a:t>
            </a:r>
          </a:p>
        </p:txBody>
      </p:sp>
      <p:pic>
        <p:nvPicPr>
          <p:cNvPr id="4" name="Picture 3">
            <a:extLst>
              <a:ext uri="{FF2B5EF4-FFF2-40B4-BE49-F238E27FC236}">
                <a16:creationId xmlns:a16="http://schemas.microsoft.com/office/drawing/2014/main" id="{219E0A8E-BEA0-4087-B71F-47D8EABBDF32}"/>
              </a:ext>
            </a:extLst>
          </p:cNvPr>
          <p:cNvPicPr>
            <a:picLocks noChangeAspect="1"/>
          </p:cNvPicPr>
          <p:nvPr/>
        </p:nvPicPr>
        <p:blipFill>
          <a:blip r:embed="rId2"/>
          <a:stretch>
            <a:fillRect/>
          </a:stretch>
        </p:blipFill>
        <p:spPr>
          <a:xfrm>
            <a:off x="4572000" y="2111459"/>
            <a:ext cx="4212701" cy="3073100"/>
          </a:xfrm>
          <a:prstGeom prst="rect">
            <a:avLst/>
          </a:prstGeom>
        </p:spPr>
      </p:pic>
    </p:spTree>
    <p:extLst>
      <p:ext uri="{BB962C8B-B14F-4D97-AF65-F5344CB8AC3E}">
        <p14:creationId xmlns:p14="http://schemas.microsoft.com/office/powerpoint/2010/main" val="219828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CA4987-91FD-4336-B42F-398A70EC6372}"/>
              </a:ext>
            </a:extLst>
          </p:cNvPr>
          <p:cNvSpPr/>
          <p:nvPr/>
        </p:nvSpPr>
        <p:spPr>
          <a:xfrm>
            <a:off x="2201662" y="4419730"/>
            <a:ext cx="4904913" cy="369332"/>
          </a:xfrm>
          <a:prstGeom prst="rect">
            <a:avLst/>
          </a:prstGeom>
        </p:spPr>
        <p:txBody>
          <a:bodyPr wrap="square">
            <a:spAutoFit/>
          </a:bodyPr>
          <a:lstStyle/>
          <a:p>
            <a:r>
              <a:rPr lang="en-US" dirty="0">
                <a:hlinkClick r:id="rId2"/>
              </a:rPr>
              <a:t>http://activeshooter.lasd.org/ASdownload.html</a:t>
            </a:r>
            <a:endParaRPr lang="en-US" dirty="0"/>
          </a:p>
        </p:txBody>
      </p:sp>
      <p:pic>
        <p:nvPicPr>
          <p:cNvPr id="3" name="Picture 2">
            <a:extLst>
              <a:ext uri="{FF2B5EF4-FFF2-40B4-BE49-F238E27FC236}">
                <a16:creationId xmlns:a16="http://schemas.microsoft.com/office/drawing/2014/main" id="{E06005C4-3FF1-473F-B376-9B325CD4A89B}"/>
              </a:ext>
            </a:extLst>
          </p:cNvPr>
          <p:cNvPicPr>
            <a:picLocks noChangeAspect="1"/>
          </p:cNvPicPr>
          <p:nvPr/>
        </p:nvPicPr>
        <p:blipFill>
          <a:blip r:embed="rId3"/>
          <a:stretch>
            <a:fillRect/>
          </a:stretch>
        </p:blipFill>
        <p:spPr>
          <a:xfrm>
            <a:off x="114857" y="1095667"/>
            <a:ext cx="8914286" cy="2333333"/>
          </a:xfrm>
          <a:prstGeom prst="rect">
            <a:avLst/>
          </a:prstGeom>
        </p:spPr>
      </p:pic>
    </p:spTree>
    <p:extLst>
      <p:ext uri="{BB962C8B-B14F-4D97-AF65-F5344CB8AC3E}">
        <p14:creationId xmlns:p14="http://schemas.microsoft.com/office/powerpoint/2010/main" val="1610358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662AF7-5838-4BFD-B8FE-4557B1C62D84}"/>
              </a:ext>
            </a:extLst>
          </p:cNvPr>
          <p:cNvSpPr txBox="1"/>
          <p:nvPr/>
        </p:nvSpPr>
        <p:spPr>
          <a:xfrm>
            <a:off x="4092608" y="1994093"/>
            <a:ext cx="3551067" cy="707886"/>
          </a:xfrm>
          <a:prstGeom prst="rect">
            <a:avLst/>
          </a:prstGeom>
          <a:solidFill>
            <a:schemeClr val="tx2">
              <a:lumMod val="20000"/>
              <a:lumOff val="80000"/>
            </a:schemeClr>
          </a:solidFill>
        </p:spPr>
        <p:txBody>
          <a:bodyPr wrap="square" rtlCol="0">
            <a:spAutoFit/>
          </a:bodyPr>
          <a:lstStyle/>
          <a:p>
            <a:r>
              <a:rPr lang="en-US" sz="4000" b="1" dirty="0">
                <a:solidFill>
                  <a:schemeClr val="accent1">
                    <a:lumMod val="50000"/>
                  </a:schemeClr>
                </a:solidFill>
              </a:rPr>
              <a:t>Run, Hide, Fight</a:t>
            </a:r>
          </a:p>
        </p:txBody>
      </p:sp>
      <p:sp>
        <p:nvSpPr>
          <p:cNvPr id="3" name="TextBox 2">
            <a:extLst>
              <a:ext uri="{FF2B5EF4-FFF2-40B4-BE49-F238E27FC236}">
                <a16:creationId xmlns:a16="http://schemas.microsoft.com/office/drawing/2014/main" id="{398D5C89-CC72-41AB-8558-B28CCE81C08F}"/>
              </a:ext>
            </a:extLst>
          </p:cNvPr>
          <p:cNvSpPr txBox="1"/>
          <p:nvPr/>
        </p:nvSpPr>
        <p:spPr>
          <a:xfrm>
            <a:off x="390619" y="3002973"/>
            <a:ext cx="5406501" cy="707886"/>
          </a:xfrm>
          <a:prstGeom prst="rect">
            <a:avLst/>
          </a:prstGeom>
          <a:solidFill>
            <a:schemeClr val="accent6">
              <a:lumMod val="40000"/>
              <a:lumOff val="60000"/>
            </a:schemeClr>
          </a:solidFill>
        </p:spPr>
        <p:txBody>
          <a:bodyPr wrap="square" rtlCol="0">
            <a:spAutoFit/>
          </a:bodyPr>
          <a:lstStyle/>
          <a:p>
            <a:r>
              <a:rPr lang="en-US" sz="4000" b="1" dirty="0">
                <a:solidFill>
                  <a:schemeClr val="accent1">
                    <a:lumMod val="50000"/>
                  </a:schemeClr>
                </a:solidFill>
              </a:rPr>
              <a:t>Escape, Barricade, Fight</a:t>
            </a:r>
          </a:p>
        </p:txBody>
      </p:sp>
      <p:sp>
        <p:nvSpPr>
          <p:cNvPr id="4" name="TextBox 3">
            <a:extLst>
              <a:ext uri="{FF2B5EF4-FFF2-40B4-BE49-F238E27FC236}">
                <a16:creationId xmlns:a16="http://schemas.microsoft.com/office/drawing/2014/main" id="{D805E105-C961-4D0E-B3AD-8A3575BFC3D2}"/>
              </a:ext>
            </a:extLst>
          </p:cNvPr>
          <p:cNvSpPr txBox="1"/>
          <p:nvPr/>
        </p:nvSpPr>
        <p:spPr>
          <a:xfrm>
            <a:off x="4092608" y="3909134"/>
            <a:ext cx="3835153" cy="707886"/>
          </a:xfrm>
          <a:prstGeom prst="rect">
            <a:avLst/>
          </a:prstGeom>
          <a:solidFill>
            <a:schemeClr val="accent3">
              <a:lumMod val="40000"/>
              <a:lumOff val="60000"/>
            </a:schemeClr>
          </a:solidFill>
        </p:spPr>
        <p:txBody>
          <a:bodyPr wrap="square" rtlCol="0">
            <a:spAutoFit/>
          </a:bodyPr>
          <a:lstStyle/>
          <a:p>
            <a:r>
              <a:rPr lang="en-US" sz="4000" b="1" dirty="0">
                <a:solidFill>
                  <a:schemeClr val="accent1">
                    <a:lumMod val="50000"/>
                  </a:schemeClr>
                </a:solidFill>
              </a:rPr>
              <a:t>Run, Hide, Attack</a:t>
            </a:r>
          </a:p>
        </p:txBody>
      </p:sp>
      <p:sp>
        <p:nvSpPr>
          <p:cNvPr id="5" name="TextBox 4">
            <a:extLst>
              <a:ext uri="{FF2B5EF4-FFF2-40B4-BE49-F238E27FC236}">
                <a16:creationId xmlns:a16="http://schemas.microsoft.com/office/drawing/2014/main" id="{E0C8C039-FD99-4512-B7E3-2334C1E80E5A}"/>
              </a:ext>
            </a:extLst>
          </p:cNvPr>
          <p:cNvSpPr txBox="1"/>
          <p:nvPr/>
        </p:nvSpPr>
        <p:spPr>
          <a:xfrm>
            <a:off x="390619" y="4815296"/>
            <a:ext cx="4536487" cy="707886"/>
          </a:xfrm>
          <a:prstGeom prst="rect">
            <a:avLst/>
          </a:prstGeom>
          <a:solidFill>
            <a:schemeClr val="accent4">
              <a:lumMod val="40000"/>
              <a:lumOff val="60000"/>
            </a:schemeClr>
          </a:solidFill>
        </p:spPr>
        <p:txBody>
          <a:bodyPr wrap="square" rtlCol="0">
            <a:spAutoFit/>
          </a:bodyPr>
          <a:lstStyle/>
          <a:p>
            <a:r>
              <a:rPr lang="en-US" sz="4000" b="1" dirty="0">
                <a:solidFill>
                  <a:schemeClr val="accent1">
                    <a:lumMod val="50000"/>
                  </a:schemeClr>
                </a:solidFill>
              </a:rPr>
              <a:t>Run, Conceal, Attack</a:t>
            </a:r>
          </a:p>
        </p:txBody>
      </p:sp>
      <p:sp>
        <p:nvSpPr>
          <p:cNvPr id="6" name="TextBox 5">
            <a:extLst>
              <a:ext uri="{FF2B5EF4-FFF2-40B4-BE49-F238E27FC236}">
                <a16:creationId xmlns:a16="http://schemas.microsoft.com/office/drawing/2014/main" id="{D6C77077-437E-49F6-8B00-264AD57CF2C3}"/>
              </a:ext>
            </a:extLst>
          </p:cNvPr>
          <p:cNvSpPr txBox="1"/>
          <p:nvPr/>
        </p:nvSpPr>
        <p:spPr>
          <a:xfrm>
            <a:off x="648071" y="381740"/>
            <a:ext cx="7847860" cy="1323439"/>
          </a:xfrm>
          <a:prstGeom prst="rect">
            <a:avLst/>
          </a:prstGeom>
          <a:noFill/>
        </p:spPr>
        <p:txBody>
          <a:bodyPr wrap="square" rtlCol="0">
            <a:spAutoFit/>
          </a:bodyPr>
          <a:lstStyle/>
          <a:p>
            <a:r>
              <a:rPr lang="en-US" sz="4000" b="1" dirty="0">
                <a:solidFill>
                  <a:schemeClr val="accent1">
                    <a:lumMod val="50000"/>
                  </a:schemeClr>
                </a:solidFill>
              </a:rPr>
              <a:t>You Can’t Afford to Freeze And Do Nothing. Have a Plan. Do Something</a:t>
            </a:r>
          </a:p>
        </p:txBody>
      </p:sp>
    </p:spTree>
    <p:extLst>
      <p:ext uri="{BB962C8B-B14F-4D97-AF65-F5344CB8AC3E}">
        <p14:creationId xmlns:p14="http://schemas.microsoft.com/office/powerpoint/2010/main" val="200030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662AF7-5838-4BFD-B8FE-4557B1C62D84}"/>
              </a:ext>
            </a:extLst>
          </p:cNvPr>
          <p:cNvSpPr txBox="1"/>
          <p:nvPr/>
        </p:nvSpPr>
        <p:spPr>
          <a:xfrm>
            <a:off x="4026025" y="2056343"/>
            <a:ext cx="3719745" cy="707886"/>
          </a:xfrm>
          <a:prstGeom prst="rect">
            <a:avLst/>
          </a:prstGeom>
          <a:solidFill>
            <a:schemeClr val="tx2">
              <a:lumMod val="20000"/>
              <a:lumOff val="80000"/>
            </a:schemeClr>
          </a:solidFill>
        </p:spPr>
        <p:txBody>
          <a:bodyPr wrap="square" rtlCol="0">
            <a:spAutoFit/>
          </a:bodyPr>
          <a:lstStyle/>
          <a:p>
            <a:r>
              <a:rPr lang="en-US" sz="4000" b="1" dirty="0">
                <a:solidFill>
                  <a:schemeClr val="accent1">
                    <a:lumMod val="50000"/>
                  </a:schemeClr>
                </a:solidFill>
              </a:rPr>
              <a:t>Fight, Run, Hide, </a:t>
            </a:r>
          </a:p>
        </p:txBody>
      </p:sp>
      <p:sp>
        <p:nvSpPr>
          <p:cNvPr id="3" name="TextBox 2">
            <a:extLst>
              <a:ext uri="{FF2B5EF4-FFF2-40B4-BE49-F238E27FC236}">
                <a16:creationId xmlns:a16="http://schemas.microsoft.com/office/drawing/2014/main" id="{398D5C89-CC72-41AB-8558-B28CCE81C08F}"/>
              </a:ext>
            </a:extLst>
          </p:cNvPr>
          <p:cNvSpPr txBox="1"/>
          <p:nvPr/>
        </p:nvSpPr>
        <p:spPr>
          <a:xfrm>
            <a:off x="479397" y="2960388"/>
            <a:ext cx="5406501" cy="707886"/>
          </a:xfrm>
          <a:prstGeom prst="rect">
            <a:avLst/>
          </a:prstGeom>
          <a:solidFill>
            <a:schemeClr val="accent6">
              <a:lumMod val="40000"/>
              <a:lumOff val="60000"/>
            </a:schemeClr>
          </a:solidFill>
        </p:spPr>
        <p:txBody>
          <a:bodyPr wrap="square" rtlCol="0">
            <a:spAutoFit/>
          </a:bodyPr>
          <a:lstStyle/>
          <a:p>
            <a:r>
              <a:rPr lang="en-US" sz="4000" b="1" dirty="0">
                <a:solidFill>
                  <a:schemeClr val="accent1">
                    <a:lumMod val="50000"/>
                  </a:schemeClr>
                </a:solidFill>
              </a:rPr>
              <a:t>Barricade, Escape, Fight</a:t>
            </a:r>
          </a:p>
        </p:txBody>
      </p:sp>
      <p:sp>
        <p:nvSpPr>
          <p:cNvPr id="4" name="TextBox 3">
            <a:extLst>
              <a:ext uri="{FF2B5EF4-FFF2-40B4-BE49-F238E27FC236}">
                <a16:creationId xmlns:a16="http://schemas.microsoft.com/office/drawing/2014/main" id="{D805E105-C961-4D0E-B3AD-8A3575BFC3D2}"/>
              </a:ext>
            </a:extLst>
          </p:cNvPr>
          <p:cNvSpPr txBox="1"/>
          <p:nvPr/>
        </p:nvSpPr>
        <p:spPr>
          <a:xfrm>
            <a:off x="4101485" y="3855869"/>
            <a:ext cx="3835153" cy="707886"/>
          </a:xfrm>
          <a:prstGeom prst="rect">
            <a:avLst/>
          </a:prstGeom>
          <a:solidFill>
            <a:schemeClr val="accent3">
              <a:lumMod val="40000"/>
              <a:lumOff val="60000"/>
            </a:schemeClr>
          </a:solidFill>
        </p:spPr>
        <p:txBody>
          <a:bodyPr wrap="square" rtlCol="0">
            <a:spAutoFit/>
          </a:bodyPr>
          <a:lstStyle/>
          <a:p>
            <a:r>
              <a:rPr lang="en-US" sz="4000" b="1" dirty="0">
                <a:solidFill>
                  <a:schemeClr val="accent1">
                    <a:lumMod val="50000"/>
                  </a:schemeClr>
                </a:solidFill>
              </a:rPr>
              <a:t>Attack, Run, Hide</a:t>
            </a:r>
          </a:p>
        </p:txBody>
      </p:sp>
      <p:sp>
        <p:nvSpPr>
          <p:cNvPr id="5" name="TextBox 4">
            <a:extLst>
              <a:ext uri="{FF2B5EF4-FFF2-40B4-BE49-F238E27FC236}">
                <a16:creationId xmlns:a16="http://schemas.microsoft.com/office/drawing/2014/main" id="{E0C8C039-FD99-4512-B7E3-2334C1E80E5A}"/>
              </a:ext>
            </a:extLst>
          </p:cNvPr>
          <p:cNvSpPr txBox="1"/>
          <p:nvPr/>
        </p:nvSpPr>
        <p:spPr>
          <a:xfrm>
            <a:off x="479397" y="4737405"/>
            <a:ext cx="4749552" cy="707886"/>
          </a:xfrm>
          <a:prstGeom prst="rect">
            <a:avLst/>
          </a:prstGeom>
          <a:solidFill>
            <a:schemeClr val="accent4">
              <a:lumMod val="40000"/>
              <a:lumOff val="60000"/>
            </a:schemeClr>
          </a:solidFill>
        </p:spPr>
        <p:txBody>
          <a:bodyPr wrap="square" rtlCol="0">
            <a:spAutoFit/>
          </a:bodyPr>
          <a:lstStyle/>
          <a:p>
            <a:r>
              <a:rPr lang="en-US" sz="4000" b="1" dirty="0">
                <a:solidFill>
                  <a:schemeClr val="accent1">
                    <a:lumMod val="50000"/>
                  </a:schemeClr>
                </a:solidFill>
              </a:rPr>
              <a:t>Run, Conceal, Attack</a:t>
            </a:r>
          </a:p>
        </p:txBody>
      </p:sp>
      <p:sp>
        <p:nvSpPr>
          <p:cNvPr id="6" name="TextBox 5">
            <a:extLst>
              <a:ext uri="{FF2B5EF4-FFF2-40B4-BE49-F238E27FC236}">
                <a16:creationId xmlns:a16="http://schemas.microsoft.com/office/drawing/2014/main" id="{5452E9B1-B445-44F6-A4BF-51AE411FD6F5}"/>
              </a:ext>
            </a:extLst>
          </p:cNvPr>
          <p:cNvSpPr txBox="1"/>
          <p:nvPr/>
        </p:nvSpPr>
        <p:spPr>
          <a:xfrm>
            <a:off x="568171" y="610760"/>
            <a:ext cx="7830105" cy="707886"/>
          </a:xfrm>
          <a:prstGeom prst="rect">
            <a:avLst/>
          </a:prstGeom>
          <a:noFill/>
        </p:spPr>
        <p:txBody>
          <a:bodyPr wrap="square" rtlCol="0">
            <a:spAutoFit/>
          </a:bodyPr>
          <a:lstStyle/>
          <a:p>
            <a:r>
              <a:rPr lang="en-US" sz="4000" b="1" dirty="0">
                <a:solidFill>
                  <a:schemeClr val="accent1">
                    <a:lumMod val="50000"/>
                  </a:schemeClr>
                </a:solidFill>
              </a:rPr>
              <a:t>Circumstances May Alter The Order</a:t>
            </a:r>
          </a:p>
        </p:txBody>
      </p:sp>
    </p:spTree>
    <p:extLst>
      <p:ext uri="{BB962C8B-B14F-4D97-AF65-F5344CB8AC3E}">
        <p14:creationId xmlns:p14="http://schemas.microsoft.com/office/powerpoint/2010/main" val="2228023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B3000C-2591-4EC9-A031-B0057B72294F}"/>
              </a:ext>
            </a:extLst>
          </p:cNvPr>
          <p:cNvSpPr txBox="1"/>
          <p:nvPr/>
        </p:nvSpPr>
        <p:spPr>
          <a:xfrm>
            <a:off x="1762217" y="603682"/>
            <a:ext cx="5109099" cy="707886"/>
          </a:xfrm>
          <a:prstGeom prst="rect">
            <a:avLst/>
          </a:prstGeom>
          <a:noFill/>
        </p:spPr>
        <p:txBody>
          <a:bodyPr wrap="square" rtlCol="0">
            <a:spAutoFit/>
          </a:bodyPr>
          <a:lstStyle/>
          <a:p>
            <a:r>
              <a:rPr lang="en-US" sz="4000" b="1" dirty="0">
                <a:solidFill>
                  <a:schemeClr val="accent1">
                    <a:lumMod val="75000"/>
                  </a:schemeClr>
                </a:solidFill>
              </a:rPr>
              <a:t>Preplanning saves lives</a:t>
            </a:r>
          </a:p>
        </p:txBody>
      </p:sp>
      <p:sp>
        <p:nvSpPr>
          <p:cNvPr id="3" name="TextBox 2">
            <a:extLst>
              <a:ext uri="{FF2B5EF4-FFF2-40B4-BE49-F238E27FC236}">
                <a16:creationId xmlns:a16="http://schemas.microsoft.com/office/drawing/2014/main" id="{D7385C2E-06C3-4F22-8B5E-BAEFE882CD55}"/>
              </a:ext>
            </a:extLst>
          </p:cNvPr>
          <p:cNvSpPr txBox="1"/>
          <p:nvPr/>
        </p:nvSpPr>
        <p:spPr>
          <a:xfrm>
            <a:off x="683580" y="1373712"/>
            <a:ext cx="7492754" cy="4031873"/>
          </a:xfrm>
          <a:prstGeom prst="rect">
            <a:avLst/>
          </a:prstGeom>
          <a:noFill/>
        </p:spPr>
        <p:txBody>
          <a:bodyPr wrap="square" rtlCol="0">
            <a:spAutoFit/>
          </a:bodyPr>
          <a:lstStyle/>
          <a:p>
            <a:pPr marL="285750" indent="-285750">
              <a:buFont typeface="Wingdings" panose="05000000000000000000" pitchFamily="2" charset="2"/>
              <a:buChar char="Ø"/>
            </a:pPr>
            <a:r>
              <a:rPr lang="en-US" sz="3200" dirty="0"/>
              <a:t>Identify lockable/hiding areas. </a:t>
            </a:r>
          </a:p>
          <a:p>
            <a:pPr marL="285750" indent="-285750">
              <a:buFont typeface="Wingdings" panose="05000000000000000000" pitchFamily="2" charset="2"/>
              <a:buChar char="Ø"/>
            </a:pPr>
            <a:r>
              <a:rPr lang="en-US" sz="3200" dirty="0"/>
              <a:t>Know where multiple nearby exits are located.</a:t>
            </a:r>
          </a:p>
          <a:p>
            <a:pPr marL="285750" indent="-285750">
              <a:buFont typeface="Wingdings" panose="05000000000000000000" pitchFamily="2" charset="2"/>
              <a:buChar char="Ø"/>
            </a:pPr>
            <a:r>
              <a:rPr lang="en-US" sz="3200" dirty="0"/>
              <a:t>Locate and harden (or lock) unmonitored entry points.</a:t>
            </a:r>
          </a:p>
          <a:p>
            <a:pPr marL="285750" indent="-285750">
              <a:buFont typeface="Wingdings" panose="05000000000000000000" pitchFamily="2" charset="2"/>
              <a:buChar char="Ø"/>
            </a:pPr>
            <a:r>
              <a:rPr lang="en-US" sz="3200" dirty="0"/>
              <a:t>Design and practice a way to immediately communicate a threat to everyone in your building. </a:t>
            </a:r>
          </a:p>
        </p:txBody>
      </p:sp>
    </p:spTree>
    <p:extLst>
      <p:ext uri="{BB962C8B-B14F-4D97-AF65-F5344CB8AC3E}">
        <p14:creationId xmlns:p14="http://schemas.microsoft.com/office/powerpoint/2010/main" val="1552159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32EC06-110C-4BBC-B93F-4E45D50B5830}"/>
              </a:ext>
            </a:extLst>
          </p:cNvPr>
          <p:cNvPicPr>
            <a:picLocks noChangeAspect="1"/>
          </p:cNvPicPr>
          <p:nvPr/>
        </p:nvPicPr>
        <p:blipFill>
          <a:blip r:embed="rId3"/>
          <a:stretch>
            <a:fillRect/>
          </a:stretch>
        </p:blipFill>
        <p:spPr>
          <a:xfrm>
            <a:off x="1188498" y="1108861"/>
            <a:ext cx="6597219" cy="2855773"/>
          </a:xfrm>
          <a:prstGeom prst="rect">
            <a:avLst/>
          </a:prstGeom>
        </p:spPr>
      </p:pic>
      <p:sp>
        <p:nvSpPr>
          <p:cNvPr id="3" name="TextBox 2">
            <a:extLst>
              <a:ext uri="{FF2B5EF4-FFF2-40B4-BE49-F238E27FC236}">
                <a16:creationId xmlns:a16="http://schemas.microsoft.com/office/drawing/2014/main" id="{B4E30F81-C62B-4864-AAC9-12D9953CBFE4}"/>
              </a:ext>
            </a:extLst>
          </p:cNvPr>
          <p:cNvSpPr txBox="1"/>
          <p:nvPr/>
        </p:nvSpPr>
        <p:spPr>
          <a:xfrm>
            <a:off x="571500" y="4091866"/>
            <a:ext cx="80010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hlinkClick r:id="rId4"/>
              </a:rPr>
              <a:t>https://www.fbi.gov/about/partnerships/office-of-partner-engagement/active-shooter-resources</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0875874B-75D0-4431-88A3-0DFAA6B76056}"/>
              </a:ext>
            </a:extLst>
          </p:cNvPr>
          <p:cNvSpPr txBox="1"/>
          <p:nvPr/>
        </p:nvSpPr>
        <p:spPr>
          <a:xfrm>
            <a:off x="1600200" y="152400"/>
            <a:ext cx="5943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4F81BD">
                    <a:lumMod val="50000"/>
                  </a:srgbClr>
                </a:solidFill>
                <a:effectLst/>
                <a:uLnTx/>
                <a:uFillTx/>
                <a:latin typeface="Calibri"/>
                <a:ea typeface="+mn-ea"/>
                <a:cs typeface="+mn-cs"/>
              </a:rPr>
              <a:t>For Additional Information</a:t>
            </a:r>
          </a:p>
        </p:txBody>
      </p:sp>
    </p:spTree>
    <p:extLst>
      <p:ext uri="{BB962C8B-B14F-4D97-AF65-F5344CB8AC3E}">
        <p14:creationId xmlns:p14="http://schemas.microsoft.com/office/powerpoint/2010/main" val="2978894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8A45E2-B504-46C9-BB4C-41D30763191D}"/>
              </a:ext>
            </a:extLst>
          </p:cNvPr>
          <p:cNvPicPr>
            <a:picLocks noChangeAspect="1"/>
          </p:cNvPicPr>
          <p:nvPr/>
        </p:nvPicPr>
        <p:blipFill>
          <a:blip r:embed="rId3"/>
          <a:stretch>
            <a:fillRect/>
          </a:stretch>
        </p:blipFill>
        <p:spPr>
          <a:xfrm>
            <a:off x="745725" y="129466"/>
            <a:ext cx="7519386" cy="4309166"/>
          </a:xfrm>
          <a:prstGeom prst="rect">
            <a:avLst/>
          </a:prstGeom>
        </p:spPr>
      </p:pic>
      <p:sp>
        <p:nvSpPr>
          <p:cNvPr id="5" name="TextBox 4">
            <a:extLst>
              <a:ext uri="{FF2B5EF4-FFF2-40B4-BE49-F238E27FC236}">
                <a16:creationId xmlns:a16="http://schemas.microsoft.com/office/drawing/2014/main" id="{876319B7-9614-477E-98D1-79A76E82CF49}"/>
              </a:ext>
            </a:extLst>
          </p:cNvPr>
          <p:cNvSpPr txBox="1"/>
          <p:nvPr/>
        </p:nvSpPr>
        <p:spPr>
          <a:xfrm>
            <a:off x="1000218" y="4438632"/>
            <a:ext cx="70104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hlinkClick r:id="rId4"/>
              </a:rPr>
              <a:t>https://www.dhs.gov/cisa/active-shooter-preparedness</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418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6F1079-5EBB-4846-B7A3-F5E9DBBDE8EF}"/>
              </a:ext>
            </a:extLst>
          </p:cNvPr>
          <p:cNvSpPr txBox="1"/>
          <p:nvPr/>
        </p:nvSpPr>
        <p:spPr>
          <a:xfrm>
            <a:off x="3488924" y="301841"/>
            <a:ext cx="1695635" cy="707886"/>
          </a:xfrm>
          <a:prstGeom prst="rect">
            <a:avLst/>
          </a:prstGeom>
          <a:noFill/>
        </p:spPr>
        <p:txBody>
          <a:bodyPr wrap="square" rtlCol="0">
            <a:spAutoFit/>
          </a:bodyPr>
          <a:lstStyle/>
          <a:p>
            <a:r>
              <a:rPr lang="en-US" sz="4000" b="1" dirty="0">
                <a:solidFill>
                  <a:schemeClr val="accent1">
                    <a:lumMod val="50000"/>
                  </a:schemeClr>
                </a:solidFill>
              </a:rPr>
              <a:t>Others</a:t>
            </a:r>
          </a:p>
        </p:txBody>
      </p:sp>
      <p:sp>
        <p:nvSpPr>
          <p:cNvPr id="3" name="TextBox 2">
            <a:extLst>
              <a:ext uri="{FF2B5EF4-FFF2-40B4-BE49-F238E27FC236}">
                <a16:creationId xmlns:a16="http://schemas.microsoft.com/office/drawing/2014/main" id="{B6374C4F-5C5F-4F27-AE31-AD3E06B0A961}"/>
              </a:ext>
            </a:extLst>
          </p:cNvPr>
          <p:cNvSpPr txBox="1"/>
          <p:nvPr/>
        </p:nvSpPr>
        <p:spPr>
          <a:xfrm>
            <a:off x="696896" y="982755"/>
            <a:ext cx="7901126" cy="923330"/>
          </a:xfrm>
          <a:prstGeom prst="rect">
            <a:avLst/>
          </a:prstGeom>
          <a:noFill/>
        </p:spPr>
        <p:txBody>
          <a:bodyPr wrap="square" rtlCol="0">
            <a:spAutoFit/>
          </a:bodyPr>
          <a:lstStyle/>
          <a:p>
            <a:pPr marL="285750" indent="-285750">
              <a:buFont typeface="Wingdings" panose="05000000000000000000" pitchFamily="2" charset="2"/>
              <a:buChar char="Ø"/>
            </a:pPr>
            <a:r>
              <a:rPr lang="en-US" sz="3600" dirty="0">
                <a:hlinkClick r:id="rId2"/>
              </a:rPr>
              <a:t>https://www.ready.gov/active-shooter</a:t>
            </a:r>
            <a:endParaRPr lang="en-US" sz="3600" dirty="0"/>
          </a:p>
          <a:p>
            <a:endParaRPr lang="en-US" dirty="0"/>
          </a:p>
        </p:txBody>
      </p:sp>
      <p:pic>
        <p:nvPicPr>
          <p:cNvPr id="4" name="Picture 3">
            <a:extLst>
              <a:ext uri="{FF2B5EF4-FFF2-40B4-BE49-F238E27FC236}">
                <a16:creationId xmlns:a16="http://schemas.microsoft.com/office/drawing/2014/main" id="{DB2560F2-9FFF-47FC-B350-65E6A51B27D2}"/>
              </a:ext>
            </a:extLst>
          </p:cNvPr>
          <p:cNvPicPr>
            <a:picLocks noChangeAspect="1"/>
          </p:cNvPicPr>
          <p:nvPr/>
        </p:nvPicPr>
        <p:blipFill>
          <a:blip r:embed="rId3"/>
          <a:stretch>
            <a:fillRect/>
          </a:stretch>
        </p:blipFill>
        <p:spPr>
          <a:xfrm>
            <a:off x="1671869" y="1617017"/>
            <a:ext cx="6326911" cy="2974160"/>
          </a:xfrm>
          <a:prstGeom prst="rect">
            <a:avLst/>
          </a:prstGeom>
        </p:spPr>
      </p:pic>
      <p:sp>
        <p:nvSpPr>
          <p:cNvPr id="6" name="TextBox 5">
            <a:extLst>
              <a:ext uri="{FF2B5EF4-FFF2-40B4-BE49-F238E27FC236}">
                <a16:creationId xmlns:a16="http://schemas.microsoft.com/office/drawing/2014/main" id="{C713A051-9204-4CE4-9C2A-4617145F5CE3}"/>
              </a:ext>
            </a:extLst>
          </p:cNvPr>
          <p:cNvSpPr txBox="1"/>
          <p:nvPr/>
        </p:nvSpPr>
        <p:spPr>
          <a:xfrm>
            <a:off x="838939" y="4591177"/>
            <a:ext cx="7466121" cy="1200329"/>
          </a:xfrm>
          <a:prstGeom prst="rect">
            <a:avLst/>
          </a:prstGeom>
          <a:noFill/>
        </p:spPr>
        <p:txBody>
          <a:bodyPr wrap="square" rtlCol="0">
            <a:spAutoFit/>
          </a:bodyPr>
          <a:lstStyle/>
          <a:p>
            <a:pPr marL="285750" indent="-285750">
              <a:buFont typeface="Wingdings" panose="05000000000000000000" pitchFamily="2" charset="2"/>
              <a:buChar char="Ø"/>
            </a:pPr>
            <a:r>
              <a:rPr lang="en-US" sz="3600" dirty="0">
                <a:solidFill>
                  <a:schemeClr val="accent1">
                    <a:lumMod val="50000"/>
                  </a:schemeClr>
                </a:solidFill>
              </a:rPr>
              <a:t>Local Law Enforcement agencies and websites</a:t>
            </a:r>
          </a:p>
        </p:txBody>
      </p:sp>
    </p:spTree>
    <p:extLst>
      <p:ext uri="{BB962C8B-B14F-4D97-AF65-F5344CB8AC3E}">
        <p14:creationId xmlns:p14="http://schemas.microsoft.com/office/powerpoint/2010/main" val="3812117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6E2772-BD7F-4C94-B65B-6D1904445EE2}"/>
              </a:ext>
            </a:extLst>
          </p:cNvPr>
          <p:cNvPicPr>
            <a:picLocks noChangeAspect="1"/>
          </p:cNvPicPr>
          <p:nvPr/>
        </p:nvPicPr>
        <p:blipFill>
          <a:blip r:embed="rId2"/>
          <a:stretch>
            <a:fillRect/>
          </a:stretch>
        </p:blipFill>
        <p:spPr>
          <a:xfrm>
            <a:off x="3524433" y="1368047"/>
            <a:ext cx="1862567" cy="3994291"/>
          </a:xfrm>
          <a:prstGeom prst="rect">
            <a:avLst/>
          </a:prstGeom>
        </p:spPr>
      </p:pic>
      <p:sp>
        <p:nvSpPr>
          <p:cNvPr id="3" name="TextBox 2">
            <a:extLst>
              <a:ext uri="{FF2B5EF4-FFF2-40B4-BE49-F238E27FC236}">
                <a16:creationId xmlns:a16="http://schemas.microsoft.com/office/drawing/2014/main" id="{8930D54E-4574-4410-9FAF-9895599036DB}"/>
              </a:ext>
            </a:extLst>
          </p:cNvPr>
          <p:cNvSpPr txBox="1"/>
          <p:nvPr/>
        </p:nvSpPr>
        <p:spPr>
          <a:xfrm>
            <a:off x="1996603" y="541538"/>
            <a:ext cx="4918229" cy="707886"/>
          </a:xfrm>
          <a:prstGeom prst="rect">
            <a:avLst/>
          </a:prstGeom>
          <a:noFill/>
        </p:spPr>
        <p:txBody>
          <a:bodyPr wrap="square" rtlCol="0">
            <a:spAutoFit/>
          </a:bodyPr>
          <a:lstStyle/>
          <a:p>
            <a:r>
              <a:rPr lang="en-US" sz="4000" b="1" dirty="0">
                <a:solidFill>
                  <a:schemeClr val="accent1">
                    <a:lumMod val="50000"/>
                  </a:schemeClr>
                </a:solidFill>
              </a:rPr>
              <a:t>Questions/Comments</a:t>
            </a:r>
          </a:p>
        </p:txBody>
      </p:sp>
    </p:spTree>
    <p:extLst>
      <p:ext uri="{BB962C8B-B14F-4D97-AF65-F5344CB8AC3E}">
        <p14:creationId xmlns:p14="http://schemas.microsoft.com/office/powerpoint/2010/main" val="386724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6E7688-6E42-4D9A-B13B-30A2A1CD9BD3}"/>
              </a:ext>
            </a:extLst>
          </p:cNvPr>
          <p:cNvSpPr>
            <a:spLocks noGrp="1"/>
          </p:cNvSpPr>
          <p:nvPr>
            <p:ph type="dt" sz="half" idx="4294967295"/>
          </p:nvPr>
        </p:nvSpPr>
        <p:spPr>
          <a:xfrm>
            <a:off x="457200" y="6356350"/>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 name="Footer Placeholder 2">
            <a:extLst>
              <a:ext uri="{FF2B5EF4-FFF2-40B4-BE49-F238E27FC236}">
                <a16:creationId xmlns:a16="http://schemas.microsoft.com/office/drawing/2014/main" id="{7BCE06D2-EF9C-45EE-934F-8A733BA56D9E}"/>
              </a:ext>
            </a:extLst>
          </p:cNvPr>
          <p:cNvSpPr>
            <a:spLocks noGrp="1"/>
          </p:cNvSpPr>
          <p:nvPr>
            <p:ph type="ftr" sz="quarter" idx="4294967295"/>
          </p:nvPr>
        </p:nvSpPr>
        <p:spPr>
          <a:xfrm>
            <a:off x="3124200" y="635635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Slide Number Placeholder 3">
            <a:extLst>
              <a:ext uri="{FF2B5EF4-FFF2-40B4-BE49-F238E27FC236}">
                <a16:creationId xmlns:a16="http://schemas.microsoft.com/office/drawing/2014/main" id="{4B1A7468-CBA1-4D59-856F-365F49D5F805}"/>
              </a:ext>
            </a:extLst>
          </p:cNvPr>
          <p:cNvSpPr>
            <a:spLocks noGrp="1"/>
          </p:cNvSpPr>
          <p:nvPr>
            <p:ph type="sldNum" sz="quarter" idx="4294967295"/>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277AC-8DC1-49BA-8A2F-0C14281930F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TextBox 5">
            <a:extLst>
              <a:ext uri="{FF2B5EF4-FFF2-40B4-BE49-F238E27FC236}">
                <a16:creationId xmlns:a16="http://schemas.microsoft.com/office/drawing/2014/main" id="{9257CDC9-C081-4B23-8F19-D77C773FB91C}"/>
              </a:ext>
            </a:extLst>
          </p:cNvPr>
          <p:cNvSpPr txBox="1"/>
          <p:nvPr/>
        </p:nvSpPr>
        <p:spPr>
          <a:xfrm>
            <a:off x="1447800" y="3587463"/>
            <a:ext cx="6172200" cy="1569660"/>
          </a:xfrm>
          <a:prstGeom prst="rect">
            <a:avLst/>
          </a:prstGeom>
          <a:solidFill>
            <a:schemeClr val="accent1">
              <a:lumMod val="40000"/>
              <a:lumOff val="60000"/>
            </a:schemeClr>
          </a:solidFill>
          <a:ln w="38100">
            <a:solidFill>
              <a:schemeClr val="accent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rPr>
              <a:t>Hopefully not! But, it’s best to have a safe plan of action in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10" name="Arrow: Pentagon 9">
            <a:extLst>
              <a:ext uri="{FF2B5EF4-FFF2-40B4-BE49-F238E27FC236}">
                <a16:creationId xmlns:a16="http://schemas.microsoft.com/office/drawing/2014/main" id="{43438E5B-1FAA-4488-9DAA-4B2E4ECC8E9D}"/>
              </a:ext>
            </a:extLst>
          </p:cNvPr>
          <p:cNvSpPr/>
          <p:nvPr/>
        </p:nvSpPr>
        <p:spPr>
          <a:xfrm>
            <a:off x="431953" y="958593"/>
            <a:ext cx="4495801" cy="1905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DO WE REALLY NEED THIS TRAINING?</a:t>
            </a:r>
          </a:p>
        </p:txBody>
      </p:sp>
      <p:pic>
        <p:nvPicPr>
          <p:cNvPr id="7" name="Picture 6">
            <a:extLst>
              <a:ext uri="{FF2B5EF4-FFF2-40B4-BE49-F238E27FC236}">
                <a16:creationId xmlns:a16="http://schemas.microsoft.com/office/drawing/2014/main" id="{68177283-6BBA-48DC-85C0-B7406300E1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70766">
            <a:off x="5093083" y="768093"/>
            <a:ext cx="3428388"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83476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dirty="0">
                <a:solidFill>
                  <a:schemeClr val="accent1">
                    <a:lumMod val="50000"/>
                  </a:schemeClr>
                </a:solidFill>
              </a:rPr>
              <a:t>How Do We Define an Active Shooter?</a:t>
            </a:r>
          </a:p>
        </p:txBody>
      </p:sp>
      <p:sp>
        <p:nvSpPr>
          <p:cNvPr id="3" name="Content Placeholder 2"/>
          <p:cNvSpPr>
            <a:spLocks noGrp="1"/>
          </p:cNvSpPr>
          <p:nvPr>
            <p:ph idx="1"/>
          </p:nvPr>
        </p:nvSpPr>
        <p:spPr>
          <a:xfrm>
            <a:off x="457199" y="1447800"/>
            <a:ext cx="4542639" cy="4145131"/>
          </a:xfrm>
        </p:spPr>
        <p:txBody>
          <a:bodyPr>
            <a:normAutofit/>
          </a:bodyPr>
          <a:lstStyle/>
          <a:p>
            <a:r>
              <a:rPr lang="en-US" sz="3600" dirty="0">
                <a:solidFill>
                  <a:schemeClr val="accent1">
                    <a:lumMod val="50000"/>
                  </a:schemeClr>
                </a:solidFill>
              </a:rPr>
              <a:t>FBI/DHS definition: An active shooter is someone actively engaged in killing or attempting to kill people in a populated area. </a:t>
            </a:r>
          </a:p>
          <a:p>
            <a:pPr marL="0" indent="0">
              <a:buNone/>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277AC-8DC1-49BA-8A2F-0C14281930FD}" type="slidenum">
              <a:rPr kumimoji="0" lang="en-US" sz="1200" b="0" i="0" u="none" strike="noStrike" kern="1200" cap="none" spc="0" normalizeH="0" baseline="0" noProof="0" smtClean="0">
                <a:ln>
                  <a:noFill/>
                </a:ln>
                <a:solidFill>
                  <a:srgbClr val="5F5F5F"/>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F5F5F"/>
              </a:solidFill>
              <a:effectLst/>
              <a:uLnTx/>
              <a:uFillTx/>
              <a:latin typeface="Arial" pitchFamily="34" charset="0"/>
              <a:ea typeface="+mn-ea"/>
              <a:cs typeface="Arial" pitchFamily="34" charset="0"/>
            </a:endParaRPr>
          </a:p>
        </p:txBody>
      </p:sp>
      <p:pic>
        <p:nvPicPr>
          <p:cNvPr id="11" name="Picture 10">
            <a:extLst>
              <a:ext uri="{FF2B5EF4-FFF2-40B4-BE49-F238E27FC236}">
                <a16:creationId xmlns:a16="http://schemas.microsoft.com/office/drawing/2014/main" id="{FB61670B-65A4-4ADE-B4C6-8BCD63A8A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352" y="1786640"/>
            <a:ext cx="3467450" cy="3467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532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EAAA1E-404F-4F82-809D-78F9148B1833}"/>
              </a:ext>
            </a:extLst>
          </p:cNvPr>
          <p:cNvPicPr>
            <a:picLocks noChangeAspect="1"/>
          </p:cNvPicPr>
          <p:nvPr/>
        </p:nvPicPr>
        <p:blipFill>
          <a:blip r:embed="rId3"/>
          <a:stretch>
            <a:fillRect/>
          </a:stretch>
        </p:blipFill>
        <p:spPr>
          <a:xfrm>
            <a:off x="4150444" y="200672"/>
            <a:ext cx="4752381" cy="6171429"/>
          </a:xfrm>
          <a:prstGeom prst="rect">
            <a:avLst/>
          </a:prstGeom>
        </p:spPr>
      </p:pic>
      <p:sp>
        <p:nvSpPr>
          <p:cNvPr id="3" name="TextBox 2">
            <a:extLst>
              <a:ext uri="{FF2B5EF4-FFF2-40B4-BE49-F238E27FC236}">
                <a16:creationId xmlns:a16="http://schemas.microsoft.com/office/drawing/2014/main" id="{B1AFA891-4B58-418B-9264-3949F11FCD08}"/>
              </a:ext>
            </a:extLst>
          </p:cNvPr>
          <p:cNvSpPr txBox="1"/>
          <p:nvPr/>
        </p:nvSpPr>
        <p:spPr>
          <a:xfrm>
            <a:off x="522979" y="2385486"/>
            <a:ext cx="356532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F81BD">
                    <a:lumMod val="50000"/>
                  </a:srgbClr>
                </a:solidFill>
                <a:effectLst/>
                <a:uLnTx/>
                <a:uFillTx/>
                <a:latin typeface="Calibri"/>
                <a:ea typeface="+mn-ea"/>
                <a:cs typeface="+mn-cs"/>
              </a:rPr>
              <a:t>April 2019 FBI Report</a:t>
            </a:r>
          </a:p>
        </p:txBody>
      </p:sp>
    </p:spTree>
    <p:extLst>
      <p:ext uri="{BB962C8B-B14F-4D97-AF65-F5344CB8AC3E}">
        <p14:creationId xmlns:p14="http://schemas.microsoft.com/office/powerpoint/2010/main" val="106240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5F5F"/>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5F5F"/>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277AC-8DC1-49BA-8A2F-0C14281930FD}" type="slidenum">
              <a:rPr kumimoji="0" lang="en-US" sz="1200" b="0" i="0" u="none" strike="noStrike" kern="1200" cap="none" spc="0" normalizeH="0" baseline="0" noProof="0" smtClean="0">
                <a:ln>
                  <a:noFill/>
                </a:ln>
                <a:solidFill>
                  <a:srgbClr val="5F5F5F"/>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F5F5F"/>
              </a:solidFill>
              <a:effectLst/>
              <a:uLnTx/>
              <a:uFillTx/>
              <a:latin typeface="Arial" pitchFamily="34" charset="0"/>
              <a:ea typeface="+mn-ea"/>
              <a:cs typeface="Arial" pitchFamily="34" charset="0"/>
            </a:endParaRPr>
          </a:p>
        </p:txBody>
      </p:sp>
      <p:sp>
        <p:nvSpPr>
          <p:cNvPr id="12" name="Title 11">
            <a:extLst>
              <a:ext uri="{FF2B5EF4-FFF2-40B4-BE49-F238E27FC236}">
                <a16:creationId xmlns:a16="http://schemas.microsoft.com/office/drawing/2014/main" id="{966F885E-2FAC-48C9-B234-168D91B36669}"/>
              </a:ext>
            </a:extLst>
          </p:cNvPr>
          <p:cNvSpPr>
            <a:spLocks noGrp="1"/>
          </p:cNvSpPr>
          <p:nvPr>
            <p:ph type="title"/>
          </p:nvPr>
        </p:nvSpPr>
        <p:spPr>
          <a:xfrm>
            <a:off x="457200" y="274638"/>
            <a:ext cx="8229600" cy="868362"/>
          </a:xfrm>
        </p:spPr>
        <p:txBody>
          <a:bodyPr>
            <a:normAutofit/>
          </a:bodyPr>
          <a:lstStyle/>
          <a:p>
            <a:pPr algn="ctr"/>
            <a:r>
              <a:rPr lang="en-US" sz="4000" b="1" dirty="0"/>
              <a:t>In 2018</a:t>
            </a:r>
          </a:p>
        </p:txBody>
      </p:sp>
      <p:sp>
        <p:nvSpPr>
          <p:cNvPr id="2" name="TextBox 1">
            <a:extLst>
              <a:ext uri="{FF2B5EF4-FFF2-40B4-BE49-F238E27FC236}">
                <a16:creationId xmlns:a16="http://schemas.microsoft.com/office/drawing/2014/main" id="{41EEF0A7-B0B7-4F41-A6D0-29A32C906141}"/>
              </a:ext>
            </a:extLst>
          </p:cNvPr>
          <p:cNvSpPr txBox="1"/>
          <p:nvPr/>
        </p:nvSpPr>
        <p:spPr>
          <a:xfrm>
            <a:off x="1753298" y="1166842"/>
            <a:ext cx="6996419" cy="4524315"/>
          </a:xfrm>
          <a:prstGeom prst="rect">
            <a:avLst/>
          </a:prstGeom>
          <a:noFill/>
        </p:spPr>
        <p:txBody>
          <a:bodyPr wrap="square" rtlCol="0">
            <a:spAutoFit/>
          </a:bodyPr>
          <a:lstStyle/>
          <a:p>
            <a:r>
              <a:rPr lang="en-US" sz="3200" b="1" dirty="0">
                <a:solidFill>
                  <a:schemeClr val="accent1">
                    <a:lumMod val="50000"/>
                  </a:schemeClr>
                </a:solidFill>
              </a:rPr>
              <a:t>27 active shooter incidents</a:t>
            </a:r>
          </a:p>
          <a:p>
            <a:r>
              <a:rPr lang="en-US" sz="3200" b="1" dirty="0">
                <a:solidFill>
                  <a:schemeClr val="accent1">
                    <a:lumMod val="50000"/>
                  </a:schemeClr>
                </a:solidFill>
              </a:rPr>
              <a:t>213 casualties (excluding the shooters)</a:t>
            </a:r>
          </a:p>
          <a:p>
            <a:r>
              <a:rPr lang="en-US" sz="3200" b="1" dirty="0">
                <a:solidFill>
                  <a:schemeClr val="accent1">
                    <a:lumMod val="50000"/>
                  </a:schemeClr>
                </a:solidFill>
              </a:rPr>
              <a:t>	85 killed</a:t>
            </a:r>
          </a:p>
          <a:p>
            <a:r>
              <a:rPr lang="en-US" sz="3200" b="1" dirty="0">
                <a:solidFill>
                  <a:schemeClr val="accent1">
                    <a:lumMod val="50000"/>
                  </a:schemeClr>
                </a:solidFill>
              </a:rPr>
              <a:t>	128 wounded</a:t>
            </a:r>
          </a:p>
          <a:p>
            <a:endParaRPr lang="en-US" sz="3200" b="1" dirty="0">
              <a:solidFill>
                <a:schemeClr val="accent1">
                  <a:lumMod val="50000"/>
                </a:schemeClr>
              </a:solidFill>
            </a:endParaRPr>
          </a:p>
          <a:p>
            <a:r>
              <a:rPr lang="en-US" sz="3200" b="1" dirty="0">
                <a:solidFill>
                  <a:schemeClr val="accent1">
                    <a:lumMod val="50000"/>
                  </a:schemeClr>
                </a:solidFill>
              </a:rPr>
              <a:t>27 shooters</a:t>
            </a:r>
          </a:p>
          <a:p>
            <a:r>
              <a:rPr lang="en-US" sz="3200" b="1" dirty="0">
                <a:solidFill>
                  <a:schemeClr val="accent1">
                    <a:lumMod val="50000"/>
                  </a:schemeClr>
                </a:solidFill>
              </a:rPr>
              <a:t>	23 male</a:t>
            </a:r>
          </a:p>
          <a:p>
            <a:r>
              <a:rPr lang="en-US" sz="3200" b="1" dirty="0">
                <a:solidFill>
                  <a:schemeClr val="accent1">
                    <a:lumMod val="50000"/>
                  </a:schemeClr>
                </a:solidFill>
              </a:rPr>
              <a:t>	3 female	</a:t>
            </a:r>
          </a:p>
          <a:p>
            <a:r>
              <a:rPr lang="en-US" sz="3200" b="1" dirty="0">
                <a:solidFill>
                  <a:schemeClr val="accent1">
                    <a:lumMod val="50000"/>
                  </a:schemeClr>
                </a:solidFill>
              </a:rPr>
              <a:t>	1 unknown</a:t>
            </a:r>
          </a:p>
        </p:txBody>
      </p:sp>
    </p:spTree>
    <p:extLst>
      <p:ext uri="{BB962C8B-B14F-4D97-AF65-F5344CB8AC3E}">
        <p14:creationId xmlns:p14="http://schemas.microsoft.com/office/powerpoint/2010/main" val="252879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26DFC04-FCBA-4CEC-925A-979382D657C3}"/>
              </a:ext>
            </a:extLst>
          </p:cNvPr>
          <p:cNvGraphicFramePr/>
          <p:nvPr>
            <p:extLst>
              <p:ext uri="{D42A27DB-BD31-4B8C-83A1-F6EECF244321}">
                <p14:modId xmlns:p14="http://schemas.microsoft.com/office/powerpoint/2010/main" val="1701534928"/>
              </p:ext>
            </p:extLst>
          </p:nvPr>
        </p:nvGraphicFramePr>
        <p:xfrm>
          <a:off x="1" y="0"/>
          <a:ext cx="9144000" cy="6199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224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6F7C8C-1837-4C13-871A-45E48D78D055}"/>
              </a:ext>
            </a:extLst>
          </p:cNvPr>
          <p:cNvSpPr>
            <a:spLocks noGrp="1"/>
          </p:cNvSpPr>
          <p:nvPr>
            <p:ph type="dt" sz="half" idx="4294967295"/>
          </p:nvPr>
        </p:nvSpPr>
        <p:spPr>
          <a:xfrm>
            <a:off x="457200" y="6356350"/>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 name="Footer Placeholder 2">
            <a:extLst>
              <a:ext uri="{FF2B5EF4-FFF2-40B4-BE49-F238E27FC236}">
                <a16:creationId xmlns:a16="http://schemas.microsoft.com/office/drawing/2014/main" id="{EE625BB6-EF3F-474B-9B1A-58277977D808}"/>
              </a:ext>
            </a:extLst>
          </p:cNvPr>
          <p:cNvSpPr>
            <a:spLocks noGrp="1"/>
          </p:cNvSpPr>
          <p:nvPr>
            <p:ph type="ftr" sz="quarter" idx="4294967295"/>
          </p:nvPr>
        </p:nvSpPr>
        <p:spPr>
          <a:xfrm>
            <a:off x="3124200" y="635635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Slide Number Placeholder 3">
            <a:extLst>
              <a:ext uri="{FF2B5EF4-FFF2-40B4-BE49-F238E27FC236}">
                <a16:creationId xmlns:a16="http://schemas.microsoft.com/office/drawing/2014/main" id="{1468E072-E48B-4C5D-A0AE-55FBC53A0AEF}"/>
              </a:ext>
            </a:extLst>
          </p:cNvPr>
          <p:cNvSpPr>
            <a:spLocks noGrp="1"/>
          </p:cNvSpPr>
          <p:nvPr>
            <p:ph type="sldNum" sz="quarter" idx="4294967295"/>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277AC-8DC1-49BA-8A2F-0C14281930F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Rectangle 4">
            <a:extLst>
              <a:ext uri="{FF2B5EF4-FFF2-40B4-BE49-F238E27FC236}">
                <a16:creationId xmlns:a16="http://schemas.microsoft.com/office/drawing/2014/main" id="{A942DEA0-B9AA-4FA4-9396-9CA9E047B048}"/>
              </a:ext>
            </a:extLst>
          </p:cNvPr>
          <p:cNvSpPr/>
          <p:nvPr/>
        </p:nvSpPr>
        <p:spPr>
          <a:xfrm>
            <a:off x="1371600" y="243685"/>
            <a:ext cx="693689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F81BD">
                    <a:lumMod val="50000"/>
                  </a:srgbClr>
                </a:solidFill>
                <a:effectLst/>
                <a:uLnTx/>
                <a:uFillTx/>
                <a:latin typeface="Calibri"/>
                <a:ea typeface="+mn-ea"/>
                <a:cs typeface="+mn-cs"/>
              </a:rPr>
              <a:t>TIME STATISTICS ARE FRIGHTENING</a:t>
            </a:r>
          </a:p>
        </p:txBody>
      </p:sp>
      <p:sp>
        <p:nvSpPr>
          <p:cNvPr id="8" name="Rectangle: Rounded Corners 7">
            <a:extLst>
              <a:ext uri="{FF2B5EF4-FFF2-40B4-BE49-F238E27FC236}">
                <a16:creationId xmlns:a16="http://schemas.microsoft.com/office/drawing/2014/main" id="{DA934FE4-8B28-4556-AEE0-180A208D8BB5}"/>
              </a:ext>
            </a:extLst>
          </p:cNvPr>
          <p:cNvSpPr/>
          <p:nvPr/>
        </p:nvSpPr>
        <p:spPr>
          <a:xfrm>
            <a:off x="126876" y="1600247"/>
            <a:ext cx="5105400" cy="2491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08117731-E71C-4449-B50D-463D7BAF78EA}"/>
              </a:ext>
            </a:extLst>
          </p:cNvPr>
          <p:cNvSpPr txBox="1"/>
          <p:nvPr/>
        </p:nvSpPr>
        <p:spPr>
          <a:xfrm>
            <a:off x="430589" y="1758300"/>
            <a:ext cx="485273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Of </a:t>
            </a:r>
            <a:r>
              <a:rPr kumimoji="0" lang="en-US" sz="2800" b="1" i="0" u="none" strike="noStrike" kern="1200" cap="none" spc="0" normalizeH="0" baseline="0" noProof="0" dirty="0">
                <a:ln>
                  <a:noFill/>
                </a:ln>
                <a:solidFill>
                  <a:prstClr val="black"/>
                </a:solidFill>
                <a:effectLst/>
                <a:uLnTx/>
                <a:uFillTx/>
                <a:latin typeface="Calibri"/>
                <a:ea typeface="+mn-ea"/>
                <a:cs typeface="+mn-cs"/>
              </a:rPr>
              <a:t>160</a:t>
            </a:r>
            <a:r>
              <a:rPr kumimoji="0" lang="en-US" sz="2800" b="0" i="0" u="none" strike="noStrike" kern="1200" cap="none" spc="0" normalizeH="0" baseline="0" noProof="0" dirty="0">
                <a:ln>
                  <a:noFill/>
                </a:ln>
                <a:solidFill>
                  <a:prstClr val="black"/>
                </a:solidFill>
                <a:effectLst/>
                <a:uLnTx/>
                <a:uFillTx/>
                <a:latin typeface="Calibri"/>
                <a:ea typeface="+mn-ea"/>
                <a:cs typeface="+mn-cs"/>
              </a:rPr>
              <a:t> incidents studied, </a:t>
            </a:r>
            <a:r>
              <a:rPr kumimoji="0" lang="en-US" sz="2800" b="1" i="0" u="none" strike="noStrike" kern="1200" cap="none" spc="0" normalizeH="0" baseline="0" noProof="0" dirty="0">
                <a:ln>
                  <a:noFill/>
                </a:ln>
                <a:solidFill>
                  <a:prstClr val="black"/>
                </a:solidFill>
                <a:effectLst/>
                <a:uLnTx/>
                <a:uFillTx/>
                <a:latin typeface="Calibri"/>
                <a:ea typeface="+mn-ea"/>
                <a:cs typeface="+mn-cs"/>
              </a:rPr>
              <a:t>107 </a:t>
            </a:r>
            <a:r>
              <a:rPr kumimoji="0" lang="en-US" sz="2800" b="0" i="0" u="none" strike="noStrike" kern="1200" cap="none" spc="0" normalizeH="0" baseline="0" noProof="0" dirty="0">
                <a:ln>
                  <a:noFill/>
                </a:ln>
                <a:solidFill>
                  <a:prstClr val="black"/>
                </a:solidFill>
                <a:effectLst/>
                <a:uLnTx/>
                <a:uFillTx/>
                <a:latin typeface="Calibri"/>
                <a:ea typeface="+mn-ea"/>
                <a:cs typeface="+mn-cs"/>
              </a:rPr>
              <a:t>ended before police arrived, either because a citizen intervened or the shooter fled/committed suicide </a:t>
            </a:r>
          </a:p>
        </p:txBody>
      </p:sp>
      <p:sp>
        <p:nvSpPr>
          <p:cNvPr id="6" name="TextBox 5">
            <a:extLst>
              <a:ext uri="{FF2B5EF4-FFF2-40B4-BE49-F238E27FC236}">
                <a16:creationId xmlns:a16="http://schemas.microsoft.com/office/drawing/2014/main" id="{3D75C53A-8F85-4528-A12E-02DB2C10D4AE}"/>
              </a:ext>
            </a:extLst>
          </p:cNvPr>
          <p:cNvSpPr txBox="1"/>
          <p:nvPr/>
        </p:nvSpPr>
        <p:spPr>
          <a:xfrm>
            <a:off x="126876" y="4371366"/>
            <a:ext cx="4953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Source: “A Study of Active Shooter Incidents in the United States between 2000 and 2013” – </a:t>
            </a:r>
            <a:r>
              <a:rPr kumimoji="0" lang="en-US" sz="1600" b="0" i="1" u="none" strike="noStrike" kern="1200" cap="none" spc="0" normalizeH="0" baseline="0" noProof="0" dirty="0">
                <a:ln>
                  <a:noFill/>
                </a:ln>
                <a:solidFill>
                  <a:prstClr val="black"/>
                </a:solidFill>
                <a:effectLst/>
                <a:uLnTx/>
                <a:uFillTx/>
                <a:latin typeface="Calibri"/>
                <a:ea typeface="+mn-ea"/>
                <a:cs typeface="+mn-cs"/>
              </a:rPr>
              <a:t>fbi.gov</a:t>
            </a:r>
          </a:p>
        </p:txBody>
      </p:sp>
      <p:sp>
        <p:nvSpPr>
          <p:cNvPr id="7" name="TextBox 6">
            <a:extLst>
              <a:ext uri="{FF2B5EF4-FFF2-40B4-BE49-F238E27FC236}">
                <a16:creationId xmlns:a16="http://schemas.microsoft.com/office/drawing/2014/main" id="{9AE540BE-B76B-4D64-9D04-A3650035FC6A}"/>
              </a:ext>
            </a:extLst>
          </p:cNvPr>
          <p:cNvSpPr txBox="1"/>
          <p:nvPr/>
        </p:nvSpPr>
        <p:spPr>
          <a:xfrm>
            <a:off x="1359023" y="900851"/>
            <a:ext cx="2463553" cy="646331"/>
          </a:xfrm>
          <a:prstGeom prst="rect">
            <a:avLst/>
          </a:prstGeom>
          <a:noFill/>
        </p:spPr>
        <p:txBody>
          <a:bodyPr wrap="square" rtlCol="0">
            <a:spAutoFit/>
          </a:bodyPr>
          <a:lstStyle/>
          <a:p>
            <a:r>
              <a:rPr lang="en-US" sz="3600" u="sng" dirty="0"/>
              <a:t>2000 - 2013</a:t>
            </a:r>
          </a:p>
        </p:txBody>
      </p:sp>
      <p:sp>
        <p:nvSpPr>
          <p:cNvPr id="9" name="TextBox 8">
            <a:extLst>
              <a:ext uri="{FF2B5EF4-FFF2-40B4-BE49-F238E27FC236}">
                <a16:creationId xmlns:a16="http://schemas.microsoft.com/office/drawing/2014/main" id="{01D14E74-5207-480B-89E2-47ED808CD3F4}"/>
              </a:ext>
            </a:extLst>
          </p:cNvPr>
          <p:cNvSpPr txBox="1"/>
          <p:nvPr/>
        </p:nvSpPr>
        <p:spPr>
          <a:xfrm>
            <a:off x="6439270" y="885918"/>
            <a:ext cx="1180730" cy="646331"/>
          </a:xfrm>
          <a:prstGeom prst="rect">
            <a:avLst/>
          </a:prstGeom>
          <a:noFill/>
        </p:spPr>
        <p:txBody>
          <a:bodyPr wrap="square" rtlCol="0">
            <a:spAutoFit/>
          </a:bodyPr>
          <a:lstStyle/>
          <a:p>
            <a:r>
              <a:rPr lang="en-US" sz="3600" u="sng" dirty="0"/>
              <a:t>2018</a:t>
            </a:r>
          </a:p>
        </p:txBody>
      </p:sp>
      <p:pic>
        <p:nvPicPr>
          <p:cNvPr id="11" name="Picture 10">
            <a:extLst>
              <a:ext uri="{FF2B5EF4-FFF2-40B4-BE49-F238E27FC236}">
                <a16:creationId xmlns:a16="http://schemas.microsoft.com/office/drawing/2014/main" id="{EE5B1C06-119E-4239-A639-6400956C66D6}"/>
              </a:ext>
            </a:extLst>
          </p:cNvPr>
          <p:cNvPicPr>
            <a:picLocks noChangeAspect="1"/>
          </p:cNvPicPr>
          <p:nvPr/>
        </p:nvPicPr>
        <p:blipFill>
          <a:blip r:embed="rId3"/>
          <a:stretch>
            <a:fillRect/>
          </a:stretch>
        </p:blipFill>
        <p:spPr>
          <a:xfrm>
            <a:off x="5486778" y="1611419"/>
            <a:ext cx="3085714" cy="3038095"/>
          </a:xfrm>
          <a:prstGeom prst="rect">
            <a:avLst/>
          </a:prstGeom>
        </p:spPr>
      </p:pic>
      <p:sp>
        <p:nvSpPr>
          <p:cNvPr id="13" name="TextBox 12">
            <a:extLst>
              <a:ext uri="{FF2B5EF4-FFF2-40B4-BE49-F238E27FC236}">
                <a16:creationId xmlns:a16="http://schemas.microsoft.com/office/drawing/2014/main" id="{8541F8CA-006E-4CD0-8FBA-71CA67D86188}"/>
              </a:ext>
            </a:extLst>
          </p:cNvPr>
          <p:cNvSpPr txBox="1"/>
          <p:nvPr/>
        </p:nvSpPr>
        <p:spPr>
          <a:xfrm>
            <a:off x="5429624" y="4673881"/>
            <a:ext cx="3200022" cy="923330"/>
          </a:xfrm>
          <a:prstGeom prst="rect">
            <a:avLst/>
          </a:prstGeom>
          <a:noFill/>
        </p:spPr>
        <p:txBody>
          <a:bodyPr wrap="square" rtlCol="0">
            <a:spAutoFit/>
          </a:bodyPr>
          <a:lstStyle/>
          <a:p>
            <a:r>
              <a:rPr lang="en-US" dirty="0"/>
              <a:t>Source: Mass Attacks In Public Spaces, U.S. Secret Service, July 2019</a:t>
            </a:r>
          </a:p>
        </p:txBody>
      </p:sp>
    </p:spTree>
    <p:extLst>
      <p:ext uri="{BB962C8B-B14F-4D97-AF65-F5344CB8AC3E}">
        <p14:creationId xmlns:p14="http://schemas.microsoft.com/office/powerpoint/2010/main" val="2201118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5F5F"/>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5F5F"/>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277AC-8DC1-49BA-8A2F-0C14281930FD}" type="slidenum">
              <a:rPr kumimoji="0" lang="en-US" sz="1200" b="0" i="0" u="none" strike="noStrike" kern="1200" cap="none" spc="0" normalizeH="0" baseline="0" noProof="0" smtClean="0">
                <a:ln>
                  <a:noFill/>
                </a:ln>
                <a:solidFill>
                  <a:srgbClr val="5F5F5F"/>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F5F5F"/>
              </a:solidFill>
              <a:effectLst/>
              <a:uLnTx/>
              <a:uFillTx/>
              <a:latin typeface="Arial" pitchFamily="34" charset="0"/>
              <a:ea typeface="+mn-ea"/>
              <a:cs typeface="Arial" pitchFamily="34" charset="0"/>
            </a:endParaRPr>
          </a:p>
        </p:txBody>
      </p:sp>
      <p:sp>
        <p:nvSpPr>
          <p:cNvPr id="12" name="Title 11">
            <a:extLst>
              <a:ext uri="{FF2B5EF4-FFF2-40B4-BE49-F238E27FC236}">
                <a16:creationId xmlns:a16="http://schemas.microsoft.com/office/drawing/2014/main" id="{966F885E-2FAC-48C9-B234-168D91B36669}"/>
              </a:ext>
            </a:extLst>
          </p:cNvPr>
          <p:cNvSpPr>
            <a:spLocks noGrp="1"/>
          </p:cNvSpPr>
          <p:nvPr>
            <p:ph type="title"/>
          </p:nvPr>
        </p:nvSpPr>
        <p:spPr>
          <a:xfrm>
            <a:off x="268448" y="35557"/>
            <a:ext cx="8607104" cy="1190781"/>
          </a:xfrm>
        </p:spPr>
        <p:txBody>
          <a:bodyPr>
            <a:normAutofit fontScale="90000"/>
          </a:bodyPr>
          <a:lstStyle/>
          <a:p>
            <a:pPr algn="ctr"/>
            <a:r>
              <a:rPr lang="en-US" sz="4000" b="1" dirty="0"/>
              <a:t>How 2018 Active Shooter Events Ended</a:t>
            </a:r>
          </a:p>
        </p:txBody>
      </p:sp>
      <p:sp>
        <p:nvSpPr>
          <p:cNvPr id="3" name="TextBox 2">
            <a:extLst>
              <a:ext uri="{FF2B5EF4-FFF2-40B4-BE49-F238E27FC236}">
                <a16:creationId xmlns:a16="http://schemas.microsoft.com/office/drawing/2014/main" id="{8F0CF2B8-02E0-436D-8833-A2FAC6E6AF20}"/>
              </a:ext>
            </a:extLst>
          </p:cNvPr>
          <p:cNvSpPr txBox="1"/>
          <p:nvPr/>
        </p:nvSpPr>
        <p:spPr>
          <a:xfrm>
            <a:off x="788565" y="1166842"/>
            <a:ext cx="7566870" cy="4524315"/>
          </a:xfrm>
          <a:prstGeom prst="rect">
            <a:avLst/>
          </a:prstGeom>
          <a:noFill/>
        </p:spPr>
        <p:txBody>
          <a:bodyPr wrap="square" rtlCol="0">
            <a:spAutoFit/>
          </a:bodyPr>
          <a:lstStyle/>
          <a:p>
            <a:r>
              <a:rPr lang="en-US" sz="3200" b="1" dirty="0">
                <a:solidFill>
                  <a:schemeClr val="accent1">
                    <a:lumMod val="50000"/>
                  </a:schemeClr>
                </a:solidFill>
              </a:rPr>
              <a:t>10 shooters committed suicide</a:t>
            </a:r>
          </a:p>
          <a:p>
            <a:endParaRPr lang="en-US" sz="3200" b="1" dirty="0">
              <a:solidFill>
                <a:schemeClr val="accent1">
                  <a:lumMod val="50000"/>
                </a:schemeClr>
              </a:solidFill>
            </a:endParaRPr>
          </a:p>
          <a:p>
            <a:r>
              <a:rPr lang="en-US" sz="3200" b="1" dirty="0">
                <a:solidFill>
                  <a:schemeClr val="accent1">
                    <a:lumMod val="50000"/>
                  </a:schemeClr>
                </a:solidFill>
              </a:rPr>
              <a:t>				11 shooters were apprehended</a:t>
            </a:r>
          </a:p>
          <a:p>
            <a:endParaRPr lang="en-US" sz="3200" b="1" dirty="0">
              <a:solidFill>
                <a:schemeClr val="accent1">
                  <a:lumMod val="50000"/>
                </a:schemeClr>
              </a:solidFill>
            </a:endParaRPr>
          </a:p>
          <a:p>
            <a:r>
              <a:rPr lang="en-US" sz="3200" b="1" dirty="0">
                <a:solidFill>
                  <a:schemeClr val="accent1">
                    <a:lumMod val="50000"/>
                  </a:schemeClr>
                </a:solidFill>
              </a:rPr>
              <a:t>4 shooters were killed by police</a:t>
            </a:r>
          </a:p>
          <a:p>
            <a:endParaRPr lang="en-US" sz="3200" b="1" dirty="0">
              <a:solidFill>
                <a:schemeClr val="accent1">
                  <a:lumMod val="50000"/>
                </a:schemeClr>
              </a:solidFill>
            </a:endParaRPr>
          </a:p>
          <a:p>
            <a:r>
              <a:rPr lang="en-US" sz="3200" b="1" dirty="0">
                <a:solidFill>
                  <a:schemeClr val="accent1">
                    <a:lumMod val="50000"/>
                  </a:schemeClr>
                </a:solidFill>
              </a:rPr>
              <a:t>				1 shooter was killed by citizens</a:t>
            </a:r>
          </a:p>
          <a:p>
            <a:endParaRPr lang="en-US" sz="3200" b="1" dirty="0">
              <a:solidFill>
                <a:schemeClr val="accent1">
                  <a:lumMod val="50000"/>
                </a:schemeClr>
              </a:solidFill>
            </a:endParaRPr>
          </a:p>
          <a:p>
            <a:r>
              <a:rPr lang="en-US" sz="3200" b="1" dirty="0">
                <a:solidFill>
                  <a:schemeClr val="accent1">
                    <a:lumMod val="50000"/>
                  </a:schemeClr>
                </a:solidFill>
              </a:rPr>
              <a:t>1 shooter remains at large </a:t>
            </a:r>
          </a:p>
        </p:txBody>
      </p:sp>
    </p:spTree>
    <p:extLst>
      <p:ext uri="{BB962C8B-B14F-4D97-AF65-F5344CB8AC3E}">
        <p14:creationId xmlns:p14="http://schemas.microsoft.com/office/powerpoint/2010/main" val="100830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5DF6B7-E742-4540-9E75-30AFE1CE96BA}"/>
              </a:ext>
            </a:extLst>
          </p:cNvPr>
          <p:cNvSpPr txBox="1"/>
          <p:nvPr/>
        </p:nvSpPr>
        <p:spPr>
          <a:xfrm>
            <a:off x="2849734" y="683581"/>
            <a:ext cx="3053918" cy="707886"/>
          </a:xfrm>
          <a:prstGeom prst="rect">
            <a:avLst/>
          </a:prstGeom>
          <a:noFill/>
          <a:scene3d>
            <a:camera prst="orthographicFront"/>
            <a:lightRig rig="threePt" dir="t"/>
          </a:scene3d>
          <a:sp3d>
            <a:bevelT/>
          </a:sp3d>
        </p:spPr>
        <p:txBody>
          <a:bodyPr wrap="square" rtlCol="0">
            <a:spAutoFit/>
          </a:bodyPr>
          <a:lstStyle/>
          <a:p>
            <a:r>
              <a:rPr lang="en-US" sz="4000" b="1" i="1" dirty="0">
                <a:solidFill>
                  <a:schemeClr val="accent1">
                    <a:lumMod val="50000"/>
                  </a:schemeClr>
                </a:solidFill>
              </a:rPr>
              <a:t>Reality Check</a:t>
            </a:r>
          </a:p>
        </p:txBody>
      </p:sp>
      <p:sp>
        <p:nvSpPr>
          <p:cNvPr id="3" name="TextBox 2">
            <a:extLst>
              <a:ext uri="{FF2B5EF4-FFF2-40B4-BE49-F238E27FC236}">
                <a16:creationId xmlns:a16="http://schemas.microsoft.com/office/drawing/2014/main" id="{8F06A4B2-4ED8-47C4-924A-6944CCD23F4B}"/>
              </a:ext>
            </a:extLst>
          </p:cNvPr>
          <p:cNvSpPr txBox="1"/>
          <p:nvPr/>
        </p:nvSpPr>
        <p:spPr>
          <a:xfrm>
            <a:off x="670264" y="1642368"/>
            <a:ext cx="7803471" cy="3416320"/>
          </a:xfrm>
          <a:prstGeom prst="rect">
            <a:avLst/>
          </a:prstGeom>
          <a:solidFill>
            <a:schemeClr val="accent1">
              <a:lumMod val="20000"/>
              <a:lumOff val="80000"/>
            </a:schemeClr>
          </a:solidFill>
          <a:ln w="38100">
            <a:solidFill>
              <a:schemeClr val="accent1">
                <a:lumMod val="50000"/>
              </a:schemeClr>
            </a:solidFill>
          </a:ln>
        </p:spPr>
        <p:txBody>
          <a:bodyPr wrap="square" rtlCol="0">
            <a:spAutoFit/>
          </a:bodyPr>
          <a:lstStyle/>
          <a:p>
            <a:pPr marL="571500" indent="-571500">
              <a:buFont typeface="Wingdings" panose="05000000000000000000" pitchFamily="2" charset="2"/>
              <a:buChar char="Ø"/>
            </a:pPr>
            <a:r>
              <a:rPr lang="en-US" sz="3600" dirty="0">
                <a:solidFill>
                  <a:schemeClr val="accent1">
                    <a:lumMod val="50000"/>
                  </a:schemeClr>
                </a:solidFill>
              </a:rPr>
              <a:t>Under the best of circumstances police are minutes away.</a:t>
            </a:r>
          </a:p>
          <a:p>
            <a:pPr marL="571500" indent="-571500">
              <a:buFont typeface="Wingdings" panose="05000000000000000000" pitchFamily="2" charset="2"/>
              <a:buChar char="Ø"/>
            </a:pPr>
            <a:r>
              <a:rPr lang="en-US" sz="3600" dirty="0">
                <a:solidFill>
                  <a:schemeClr val="accent1">
                    <a:lumMod val="50000"/>
                  </a:schemeClr>
                </a:solidFill>
              </a:rPr>
              <a:t>Until police arrive </a:t>
            </a:r>
            <a:r>
              <a:rPr lang="en-US" sz="3600" i="1" dirty="0">
                <a:solidFill>
                  <a:schemeClr val="accent1">
                    <a:lumMod val="50000"/>
                  </a:schemeClr>
                </a:solidFill>
              </a:rPr>
              <a:t>you </a:t>
            </a:r>
            <a:r>
              <a:rPr lang="en-US" sz="3600" dirty="0">
                <a:solidFill>
                  <a:schemeClr val="accent1">
                    <a:lumMod val="50000"/>
                  </a:schemeClr>
                </a:solidFill>
              </a:rPr>
              <a:t>(collectively) are the first responder(s).</a:t>
            </a:r>
          </a:p>
          <a:p>
            <a:pPr marL="571500" indent="-571500">
              <a:buFont typeface="Wingdings" panose="05000000000000000000" pitchFamily="2" charset="2"/>
              <a:buChar char="Ø"/>
            </a:pPr>
            <a:r>
              <a:rPr lang="en-US" sz="3600" dirty="0">
                <a:solidFill>
                  <a:schemeClr val="accent1">
                    <a:lumMod val="50000"/>
                  </a:schemeClr>
                </a:solidFill>
              </a:rPr>
              <a:t>Your job is to survive until law enforcement arrives.</a:t>
            </a:r>
          </a:p>
        </p:txBody>
      </p:sp>
    </p:spTree>
    <p:extLst>
      <p:ext uri="{BB962C8B-B14F-4D97-AF65-F5344CB8AC3E}">
        <p14:creationId xmlns:p14="http://schemas.microsoft.com/office/powerpoint/2010/main" val="268725329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Approve_x0020_Date xmlns="fd898187-656c-42b8-83a7-e841b30865d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3F14095A3DAB4D9DF46D88948394F0" ma:contentTypeVersion="6" ma:contentTypeDescription="Create a new document." ma:contentTypeScope="" ma:versionID="ef0338f71823445991a1f59c39f1fef9">
  <xsd:schema xmlns:xsd="http://www.w3.org/2001/XMLSchema" xmlns:xs="http://www.w3.org/2001/XMLSchema" xmlns:p="http://schemas.microsoft.com/office/2006/metadata/properties" xmlns:ns2="http://schemas.microsoft.com/sharepoint/v4" xmlns:ns3="fd898187-656c-42b8-83a7-e841b30865d1" targetNamespace="http://schemas.microsoft.com/office/2006/metadata/properties" ma:root="true" ma:fieldsID="e9f88d1720257f16760eb495816987b5" ns2:_="" ns3:_="">
    <xsd:import namespace="http://schemas.microsoft.com/sharepoint/v4"/>
    <xsd:import namespace="fd898187-656c-42b8-83a7-e841b30865d1"/>
    <xsd:element name="properties">
      <xsd:complexType>
        <xsd:sequence>
          <xsd:element name="documentManagement">
            <xsd:complexType>
              <xsd:all>
                <xsd:element ref="ns2:IconOverlay" minOccurs="0"/>
                <xsd:element ref="ns3:Approv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898187-656c-42b8-83a7-e841b30865d1" elementFormDefault="qualified">
    <xsd:import namespace="http://schemas.microsoft.com/office/2006/documentManagement/types"/>
    <xsd:import namespace="http://schemas.microsoft.com/office/infopath/2007/PartnerControls"/>
    <xsd:element name="Approve_x0020_Date" ma:index="9" nillable="true" ma:displayName="Update Date" ma:format="DateOnly" ma:internalName="Approv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359FAB-E435-4FC8-A0DE-B651293ADBC9}">
  <ds:schemaRefs>
    <ds:schemaRef ds:uri="http://schemas.microsoft.com/sharepoint/v4"/>
    <ds:schemaRef ds:uri="http://purl.org/dc/terms/"/>
    <ds:schemaRef ds:uri="http://schemas.openxmlformats.org/package/2006/metadata/core-properties"/>
    <ds:schemaRef ds:uri="fd898187-656c-42b8-83a7-e841b30865d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1524CDFA-1540-44D0-ABAD-A6962766123A}">
  <ds:schemaRefs>
    <ds:schemaRef ds:uri="http://schemas.microsoft.com/sharepoint/v3/contenttype/forms"/>
  </ds:schemaRefs>
</ds:datastoreItem>
</file>

<file path=customXml/itemProps3.xml><?xml version="1.0" encoding="utf-8"?>
<ds:datastoreItem xmlns:ds="http://schemas.openxmlformats.org/officeDocument/2006/customXml" ds:itemID="{C3905067-82E1-4BCD-8772-2E3806557C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fd898187-656c-42b8-83a7-e841b30865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3262</TotalTime>
  <Words>749</Words>
  <Application>Microsoft Office PowerPoint</Application>
  <PresentationFormat>On-screen Show (4:3)</PresentationFormat>
  <Paragraphs>100</Paragraphs>
  <Slides>18</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Wingdings</vt:lpstr>
      <vt:lpstr>1_Office Theme</vt:lpstr>
      <vt:lpstr>Office Theme</vt:lpstr>
      <vt:lpstr>Custom Design</vt:lpstr>
      <vt:lpstr>Surviving an Active Shooter Event</vt:lpstr>
      <vt:lpstr>PowerPoint Presentation</vt:lpstr>
      <vt:lpstr>How Do We Define an Active Shooter?</vt:lpstr>
      <vt:lpstr>PowerPoint Presentation</vt:lpstr>
      <vt:lpstr>In 2018</vt:lpstr>
      <vt:lpstr>PowerPoint Presentation</vt:lpstr>
      <vt:lpstr>PowerPoint Presentation</vt:lpstr>
      <vt:lpstr>How 2018 Active Shooter Events Ended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Fisher, John</dc:creator>
  <cp:lastModifiedBy>Anderson, Kellie (Loss Control)</cp:lastModifiedBy>
  <cp:revision>41</cp:revision>
  <cp:lastPrinted>2019-07-01T20:46:52Z</cp:lastPrinted>
  <dcterms:created xsi:type="dcterms:W3CDTF">2019-07-01T14:18:15Z</dcterms:created>
  <dcterms:modified xsi:type="dcterms:W3CDTF">2020-10-15T20:08:20Z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0x0101000E3F14095A3DAB4D9DF46D88948394F0</vt:lpwstr>
  </property>
</Properties>
</file>